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425" r:id="rId3"/>
    <p:sldId id="383" r:id="rId4"/>
    <p:sldId id="353" r:id="rId5"/>
    <p:sldId id="387" r:id="rId6"/>
    <p:sldId id="424" r:id="rId7"/>
    <p:sldId id="428" r:id="rId8"/>
    <p:sldId id="388" r:id="rId9"/>
    <p:sldId id="389" r:id="rId10"/>
    <p:sldId id="390" r:id="rId11"/>
    <p:sldId id="419" r:id="rId12"/>
    <p:sldId id="393" r:id="rId13"/>
    <p:sldId id="408" r:id="rId14"/>
    <p:sldId id="409" r:id="rId15"/>
    <p:sldId id="411" r:id="rId16"/>
    <p:sldId id="412" r:id="rId17"/>
    <p:sldId id="413" r:id="rId18"/>
    <p:sldId id="414" r:id="rId19"/>
    <p:sldId id="427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4" r:id="rId29"/>
    <p:sldId id="405" r:id="rId30"/>
    <p:sldId id="406" r:id="rId31"/>
    <p:sldId id="407" r:id="rId32"/>
    <p:sldId id="423" r:id="rId33"/>
    <p:sldId id="386" r:id="rId34"/>
    <p:sldId id="391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697B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87" autoAdjust="0"/>
    <p:restoredTop sz="94687" autoAdjust="0"/>
  </p:normalViewPr>
  <p:slideViewPr>
    <p:cSldViewPr>
      <p:cViewPr>
        <p:scale>
          <a:sx n="66" d="100"/>
          <a:sy n="66" d="100"/>
        </p:scale>
        <p:origin x="-834" y="-4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15012-C063-48AD-BD9B-257D3342841D}" type="datetimeFigureOut">
              <a:rPr lang="zh-CN" altLang="en-US" smtClean="0"/>
              <a:pPr/>
              <a:t>2014/8/26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ECA77-1AD9-4757-B338-CEFEC1F321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5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16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17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18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20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21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22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23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24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25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26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8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27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28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29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30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31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32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34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9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10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11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43CF5D-3CE2-4897-AAA6-0C8FFD6D98A2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13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14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14003-C7E2-4D01-871F-35F9A9B4585F}" type="slidenum">
              <a:rPr lang="zh-CN" altLang="en-US" smtClean="0">
                <a:latin typeface="Arial" charset="0"/>
                <a:cs typeface="Arial" charset="0"/>
              </a:rPr>
              <a:pPr>
                <a:defRPr/>
              </a:pPr>
              <a:t>15</a:t>
            </a:fld>
            <a:endParaRPr lang="zh-CN" alt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2014/8/26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2014/8/26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2014/8/26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2014/8/26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zengjian@ideayapai.com" TargetMode="External"/><Relationship Id="rId4" Type="http://schemas.openxmlformats.org/officeDocument/2006/relationships/hyperlink" Target="http://www.ideayapai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CN" altLang="en-US" sz="3600" b="1" dirty="0" smtClean="0">
                <a:gradFill flip="none" rotWithShape="1">
                  <a:gsLst>
                    <a:gs pos="0">
                      <a:srgbClr val="EAEBEC"/>
                    </a:gs>
                    <a:gs pos="50000">
                      <a:srgbClr val="AFB4BB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智慧市政综合指挥平台</a:t>
            </a:r>
          </a:p>
        </p:txBody>
      </p:sp>
      <p:pic>
        <p:nvPicPr>
          <p:cNvPr id="7" name="Picture 2" descr="http://ideayapai.com/images/logo.png"/>
          <p:cNvPicPr>
            <a:picLocks noChangeAspect="1" noChangeArrowheads="1"/>
          </p:cNvPicPr>
          <p:nvPr/>
        </p:nvPicPr>
        <p:blipFill>
          <a:blip r:embed="rId2">
            <a:lum bright="100000"/>
          </a:blip>
          <a:srcRect/>
          <a:stretch>
            <a:fillRect/>
          </a:stretch>
        </p:blipFill>
        <p:spPr bwMode="auto">
          <a:xfrm>
            <a:off x="5857884" y="5000636"/>
            <a:ext cx="1657350" cy="47625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5E-6 -2.22222E-6 L 0.12014 -0.0009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圆角矩形 39"/>
          <p:cNvSpPr/>
          <p:nvPr/>
        </p:nvSpPr>
        <p:spPr>
          <a:xfrm>
            <a:off x="4071934" y="2500306"/>
            <a:ext cx="1000132" cy="3571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64293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易燃易爆监测系统整合图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5" name="图片 4" descr="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8608"/>
            <a:ext cx="9144000" cy="4739350"/>
          </a:xfrm>
          <a:prstGeom prst="rect">
            <a:avLst/>
          </a:prstGeom>
        </p:spPr>
      </p:pic>
      <p:cxnSp>
        <p:nvCxnSpPr>
          <p:cNvPr id="18" name="肘形连接符 17"/>
          <p:cNvCxnSpPr/>
          <p:nvPr/>
        </p:nvCxnSpPr>
        <p:spPr>
          <a:xfrm rot="16200000" flipH="1">
            <a:off x="8322495" y="3464719"/>
            <a:ext cx="428628" cy="21431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8572528" y="3786190"/>
            <a:ext cx="142876" cy="14287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肘形连接符 22"/>
          <p:cNvCxnSpPr/>
          <p:nvPr/>
        </p:nvCxnSpPr>
        <p:spPr>
          <a:xfrm rot="5400000">
            <a:off x="7678759" y="3678239"/>
            <a:ext cx="500066" cy="158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7858148" y="3929066"/>
            <a:ext cx="142876" cy="14287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肘形连接符 27"/>
          <p:cNvCxnSpPr/>
          <p:nvPr/>
        </p:nvCxnSpPr>
        <p:spPr>
          <a:xfrm rot="16200000" flipH="1">
            <a:off x="6893735" y="2464587"/>
            <a:ext cx="500066" cy="28575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6929454" y="2143116"/>
            <a:ext cx="142876" cy="14287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肘形连接符 32"/>
          <p:cNvCxnSpPr/>
          <p:nvPr/>
        </p:nvCxnSpPr>
        <p:spPr>
          <a:xfrm rot="16200000" flipH="1">
            <a:off x="6500826" y="3714752"/>
            <a:ext cx="785818" cy="21431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929454" y="4214818"/>
            <a:ext cx="142876" cy="14287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肘形连接符 36"/>
          <p:cNvCxnSpPr/>
          <p:nvPr/>
        </p:nvCxnSpPr>
        <p:spPr>
          <a:xfrm>
            <a:off x="5429256" y="2714620"/>
            <a:ext cx="571504" cy="42862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5214942" y="2643182"/>
            <a:ext cx="142876" cy="14287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000496" y="3071810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000496" y="2571744"/>
            <a:ext cx="1143008" cy="285752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甲烷数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6500826" y="4429132"/>
            <a:ext cx="857256" cy="285752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温度</a:t>
            </a:r>
            <a:endParaRPr lang="zh-CN" altLang="en-US" b="1" dirty="0"/>
          </a:p>
        </p:txBody>
      </p:sp>
      <p:sp>
        <p:nvSpPr>
          <p:cNvPr id="43" name="圆角矩形 42"/>
          <p:cNvSpPr/>
          <p:nvPr/>
        </p:nvSpPr>
        <p:spPr>
          <a:xfrm>
            <a:off x="7143768" y="2000240"/>
            <a:ext cx="1285884" cy="357190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PH3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磷化氢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7429520" y="4143380"/>
            <a:ext cx="857256" cy="357190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排气量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8358182" y="4000504"/>
            <a:ext cx="785818" cy="357190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水位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9" grpId="0" animBg="1"/>
      <p:bldP spid="34" grpId="0" animBg="1"/>
      <p:bldP spid="38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64293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视频监控系统整合图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5" name="图片 4" descr="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" y="1571612"/>
            <a:ext cx="9144000" cy="47393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714744" y="2917694"/>
            <a:ext cx="1928826" cy="785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AEBEC"/>
                    </a:gs>
                    <a:gs pos="50000">
                      <a:srgbClr val="AFB4BB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cs typeface="+mj-cs"/>
              </a:rPr>
              <a:t>核心功能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0">
                    <a:srgbClr val="EAEBEC"/>
                  </a:gs>
                  <a:gs pos="50000">
                    <a:srgbClr val="AFB4BB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857884" y="2500306"/>
            <a:ext cx="1440000" cy="14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子系统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功能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071670" y="2500306"/>
            <a:ext cx="1440000" cy="14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917818" y="988868"/>
            <a:ext cx="1440000" cy="144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离线展示功能</a:t>
            </a:r>
          </a:p>
        </p:txBody>
      </p:sp>
      <p:sp>
        <p:nvSpPr>
          <p:cNvPr id="8" name="椭圆 7"/>
          <p:cNvSpPr/>
          <p:nvPr/>
        </p:nvSpPr>
        <p:spPr>
          <a:xfrm>
            <a:off x="4071934" y="4143380"/>
            <a:ext cx="1440000" cy="1440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分级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授权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TextBox 15"/>
          <p:cNvSpPr txBox="1">
            <a:spLocks noChangeArrowheads="1"/>
          </p:cNvSpPr>
          <p:nvPr/>
        </p:nvSpPr>
        <p:spPr bwMode="auto">
          <a:xfrm>
            <a:off x="428596" y="1214422"/>
            <a:ext cx="8143904" cy="96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采用谷歌地球缓存文件离线解决方案以及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GMap.NET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共同打造平台的弱互联网依赖化体系结构，形成本系统特有的双极缓存模式。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56435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功能介绍：离线展示功能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8" name="图片 17" descr="缓存示意图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2764990"/>
            <a:ext cx="8001056" cy="323577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/>
        </p:nvSpPr>
        <p:spPr>
          <a:xfrm>
            <a:off x="3714744" y="1071546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易燃易爆气体监测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5286380" y="1571612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设施视频监控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5929322" y="3071810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井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盖状态监测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428728" y="3071810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高架桥视频监控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2143108" y="1571612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隧道机电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3786182" y="5072074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桥梁结构监测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2214546" y="4500570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边坡安全监测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5357818" y="4643446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暴雨积水点监测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786182" y="3071810"/>
            <a:ext cx="1571636" cy="1571636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设施安全运行管理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714744" y="1571612"/>
            <a:ext cx="1571636" cy="1571636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设施安全运行管理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143504" y="2643182"/>
            <a:ext cx="1571636" cy="1571636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设施维护管护理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714876" y="4357694"/>
            <a:ext cx="1571636" cy="1571636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应急抢险综合指挥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928926" y="4357694"/>
            <a:ext cx="1571636" cy="1571636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行政办公管理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285984" y="2714620"/>
            <a:ext cx="1571636" cy="1571636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行政效能管理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3714744" y="1428736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行政审批监察系统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2071670" y="3857628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绩效考核子系统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5214942" y="3857628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GPS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车辆管理系统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3643306" y="3143248"/>
            <a:ext cx="1571636" cy="1571636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行政效能管理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5081590" y="2081202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办公系统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2724136" y="2152640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地下管网综合信息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2652698" y="4367218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局门户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网站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5153028" y="4438656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文档系统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3938582" y="3295648"/>
            <a:ext cx="1571636" cy="1571636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行政办公管理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3714744" y="1357298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车载移动监控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2285984" y="4000504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固定监控系统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5357818" y="3929066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视频会议系统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3786182" y="3143248"/>
            <a:ext cx="1571636" cy="1571636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应急抢险综合指挥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3714744" y="1357298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设施维护管理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286380" y="2214554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显示路名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2143108" y="2285992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业务系统添加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3714744" y="4929198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导入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CAD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2214546" y="4071942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导入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excel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5286380" y="4071942"/>
            <a:ext cx="1571636" cy="15716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显示街景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3714744" y="3143248"/>
            <a:ext cx="1571636" cy="1571636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设施维护管护理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56435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功能介绍：子系统功能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8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8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8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8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8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8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8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8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8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8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xit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" presetClass="exit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" presetClass="exit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" presetClass="exit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" presetClass="exit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0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8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8" presetClass="entr" presetSubtype="16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8" presetClass="entr" presetSubtype="16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8" presetClass="entr" presetSubtype="16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8" presetClass="entr" presetSubtype="16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8" presetClass="entr" presetSubtype="16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" presetClass="exit" presetSubtype="4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2" presetClass="exit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" presetClass="exit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2" presetClass="exit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" presetClass="exit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0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4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8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2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6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8" presetClass="entr" presetSubtype="16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8" presetClass="entr" presetSubtype="16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8" presetClass="entr" presetSubtype="16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8" presetClass="entr" presetSubtype="16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8" presetClass="entr" presetSubtype="16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" presetClass="exit" presetSubtype="4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2" presetClass="exit" presetSubtype="4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2" presetClass="exit" presetSubtype="4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2" presetClass="exit" presetSubtype="4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2" presetClass="exit" presetSubtype="4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1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5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9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21" presetClass="entr" presetSubtype="4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21" presetClass="entr" presetSubtype="4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21" presetClass="entr" presetSubtype="4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21" presetClass="entr" presetSubtype="4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21" presetClass="entr" presetSubtype="4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3" grpId="6" animBg="1"/>
      <p:bldP spid="13" grpId="7" animBg="1"/>
      <p:bldP spid="13" grpId="8" animBg="1"/>
      <p:bldP spid="13" grpId="9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4" grpId="6" animBg="1"/>
      <p:bldP spid="14" grpId="7" animBg="1"/>
      <p:bldP spid="14" grpId="8" animBg="1"/>
      <p:bldP spid="14" grpId="9" animBg="1"/>
      <p:bldP spid="20" grpId="0" animBg="1"/>
      <p:bldP spid="20" grpId="1" animBg="1"/>
      <p:bldP spid="20" grpId="2" animBg="1"/>
      <p:bldP spid="20" grpId="3" animBg="1"/>
      <p:bldP spid="20" grpId="4" animBg="1"/>
      <p:bldP spid="20" grpId="5" animBg="1"/>
      <p:bldP spid="20" grpId="6" animBg="1"/>
      <p:bldP spid="20" grpId="7" animBg="1"/>
      <p:bldP spid="20" grpId="8" animBg="1"/>
      <p:bldP spid="20" grpId="9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2" grpId="6" animBg="1"/>
      <p:bldP spid="22" grpId="7" animBg="1"/>
      <p:bldP spid="22" grpId="8" animBg="1"/>
      <p:bldP spid="22" grpId="9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3" grpId="7" animBg="1"/>
      <p:bldP spid="23" grpId="8" animBg="1"/>
      <p:bldP spid="23" grpId="9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TextBox 15"/>
          <p:cNvSpPr txBox="1">
            <a:spLocks noChangeArrowheads="1"/>
          </p:cNvSpPr>
          <p:nvPr/>
        </p:nvSpPr>
        <p:spPr bwMode="auto">
          <a:xfrm>
            <a:off x="428596" y="1142984"/>
            <a:ext cx="81439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Google Earth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接口进行展现。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56435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展示模式一：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地球模式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6" name="图片 5" descr="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3116"/>
            <a:ext cx="9144000" cy="47393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TextBox 15"/>
          <p:cNvSpPr txBox="1">
            <a:spLocks noChangeArrowheads="1"/>
          </p:cNvSpPr>
          <p:nvPr/>
        </p:nvSpPr>
        <p:spPr bwMode="auto">
          <a:xfrm>
            <a:off x="428596" y="1071546"/>
            <a:ext cx="8143904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调用卫星地图数据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展示。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56435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展示模式二：卫星地图模式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7" name="图片 6" descr="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3116"/>
            <a:ext cx="9144000" cy="47393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TextBox 15"/>
          <p:cNvSpPr txBox="1">
            <a:spLocks noChangeArrowheads="1"/>
          </p:cNvSpPr>
          <p:nvPr/>
        </p:nvSpPr>
        <p:spPr bwMode="auto">
          <a:xfrm>
            <a:off x="428596" y="1056015"/>
            <a:ext cx="81439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调用平面地图数据进行展示。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56435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展示模式三：平面地图模式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6" name="图片 5" descr="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0112"/>
            <a:ext cx="9144000" cy="47393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TextBox 15"/>
          <p:cNvSpPr txBox="1">
            <a:spLocks noChangeArrowheads="1"/>
          </p:cNvSpPr>
          <p:nvPr/>
        </p:nvSpPr>
        <p:spPr bwMode="auto">
          <a:xfrm>
            <a:off x="428596" y="1071546"/>
            <a:ext cx="8143904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集成街景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浏览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引擎进行展示。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56435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展示模式四：街景模式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7" name="图片 6" descr="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3116"/>
            <a:ext cx="9144000" cy="47393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形标注 41"/>
          <p:cNvSpPr/>
          <p:nvPr/>
        </p:nvSpPr>
        <p:spPr>
          <a:xfrm>
            <a:off x="1643042" y="3634884"/>
            <a:ext cx="1365752" cy="1151438"/>
          </a:xfrm>
          <a:prstGeom prst="wedgeEllipseCallout">
            <a:avLst>
              <a:gd name="adj1" fmla="val 82124"/>
              <a:gd name="adj2" fmla="val -795"/>
            </a:avLst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数据库维护功能</a:t>
            </a:r>
          </a:p>
          <a:p>
            <a:pPr algn="ctr"/>
            <a:endParaRPr lang="zh-CN" altLang="en-US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椭圆形标注 42"/>
          <p:cNvSpPr/>
          <p:nvPr/>
        </p:nvSpPr>
        <p:spPr>
          <a:xfrm>
            <a:off x="3000364" y="2206124"/>
            <a:ext cx="1428760" cy="1080000"/>
          </a:xfrm>
          <a:prstGeom prst="wedgeEllipseCallout">
            <a:avLst>
              <a:gd name="adj1" fmla="val 37735"/>
              <a:gd name="adj2" fmla="val 63733"/>
            </a:avLst>
          </a:prstGeom>
          <a:gradFill>
            <a:gsLst>
              <a:gs pos="0">
                <a:srgbClr val="5FB64B"/>
              </a:gs>
              <a:gs pos="100000">
                <a:srgbClr val="3EA600"/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15900" dist="25400" dir="600000" sx="106000" sy="106000" algn="ctr" rotWithShape="0">
              <a:schemeClr val="bg1">
                <a:lumMod val="50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多种格式数据录入</a:t>
            </a:r>
          </a:p>
        </p:txBody>
      </p:sp>
      <p:sp>
        <p:nvSpPr>
          <p:cNvPr id="46" name="椭圆形标注 45"/>
          <p:cNvSpPr/>
          <p:nvPr/>
        </p:nvSpPr>
        <p:spPr>
          <a:xfrm>
            <a:off x="5135074" y="2206124"/>
            <a:ext cx="1365752" cy="1080000"/>
          </a:xfrm>
          <a:prstGeom prst="wedgeEllipseCallout">
            <a:avLst>
              <a:gd name="adj1" fmla="val -41177"/>
              <a:gd name="adj2" fmla="val 64350"/>
            </a:avLst>
          </a:prstGeom>
          <a:gradFill>
            <a:gsLst>
              <a:gs pos="0">
                <a:srgbClr val="00ABFE"/>
              </a:gs>
              <a:gs pos="100000">
                <a:srgbClr val="0092DA"/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15900" dist="25400" dir="600000" sx="106000" sy="106000" algn="ctr" rotWithShape="0">
              <a:schemeClr val="bg1">
                <a:lumMod val="50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兼容多种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引擎</a:t>
            </a:r>
          </a:p>
        </p:txBody>
      </p:sp>
      <p:sp>
        <p:nvSpPr>
          <p:cNvPr id="47" name="椭圆形标注 46"/>
          <p:cNvSpPr/>
          <p:nvPr/>
        </p:nvSpPr>
        <p:spPr>
          <a:xfrm>
            <a:off x="6286512" y="3634884"/>
            <a:ext cx="1357322" cy="1151438"/>
          </a:xfrm>
          <a:prstGeom prst="wedgeEllipseCallout">
            <a:avLst>
              <a:gd name="adj1" fmla="val -79401"/>
              <a:gd name="adj2" fmla="val 849"/>
            </a:avLst>
          </a:prstGeom>
          <a:gradFill>
            <a:gsLst>
              <a:gs pos="0">
                <a:srgbClr val="FF7B00"/>
              </a:gs>
              <a:gs pos="100000">
                <a:srgbClr val="FF5000"/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15900" dist="25400" dir="600000" sx="106000" sy="106000" algn="ctr" rotWithShape="0">
              <a:schemeClr val="bg1">
                <a:lumMod val="50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方便其他业务集成</a:t>
            </a:r>
          </a:p>
        </p:txBody>
      </p:sp>
      <p:sp>
        <p:nvSpPr>
          <p:cNvPr id="66" name="椭圆 65"/>
          <p:cNvSpPr/>
          <p:nvPr/>
        </p:nvSpPr>
        <p:spPr>
          <a:xfrm>
            <a:off x="3857620" y="428604"/>
            <a:ext cx="1571636" cy="100013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官网数据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质量监理</a:t>
            </a:r>
          </a:p>
        </p:txBody>
      </p:sp>
      <p:sp>
        <p:nvSpPr>
          <p:cNvPr id="68" name="椭圆 67"/>
          <p:cNvSpPr/>
          <p:nvPr/>
        </p:nvSpPr>
        <p:spPr>
          <a:xfrm>
            <a:off x="7215206" y="1643050"/>
            <a:ext cx="1500198" cy="107157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管网数据入库操作</a:t>
            </a:r>
          </a:p>
        </p:txBody>
      </p:sp>
      <p:cxnSp>
        <p:nvCxnSpPr>
          <p:cNvPr id="84" name="曲线连接符 76"/>
          <p:cNvCxnSpPr/>
          <p:nvPr/>
        </p:nvCxnSpPr>
        <p:spPr>
          <a:xfrm>
            <a:off x="2071670" y="2714620"/>
            <a:ext cx="1785950" cy="1285884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曲线连接符 76"/>
          <p:cNvCxnSpPr>
            <a:endCxn id="141" idx="0"/>
          </p:cNvCxnSpPr>
          <p:nvPr/>
        </p:nvCxnSpPr>
        <p:spPr>
          <a:xfrm rot="16200000" flipH="1">
            <a:off x="3625446" y="2518165"/>
            <a:ext cx="2071703" cy="35719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椭圆 140"/>
          <p:cNvSpPr/>
          <p:nvPr/>
        </p:nvSpPr>
        <p:spPr>
          <a:xfrm>
            <a:off x="3714744" y="3571877"/>
            <a:ext cx="1928826" cy="1928827"/>
          </a:xfrm>
          <a:prstGeom prst="ellipse">
            <a:avLst/>
          </a:prstGeom>
          <a:gradFill flip="none" rotWithShape="1">
            <a:gsLst>
              <a:gs pos="0">
                <a:srgbClr val="27697B"/>
              </a:gs>
              <a:gs pos="100000">
                <a:schemeClr val="accent5">
                  <a:lumMod val="75000"/>
                </a:schemeClr>
              </a:gs>
            </a:gsLst>
            <a:lin ang="16200000" scaled="1"/>
            <a:tileRect/>
          </a:gradFill>
          <a:ln w="25400">
            <a:solidFill>
              <a:schemeClr val="bg1"/>
            </a:solidFill>
          </a:ln>
          <a:effectLst>
            <a:outerShdw blurRad="215900" dist="25400" dir="600000" sx="106000" sy="106000" algn="ctr" rotWithShape="0">
              <a:schemeClr val="bg1">
                <a:lumMod val="50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地下管网管理系统</a:t>
            </a:r>
          </a:p>
        </p:txBody>
      </p:sp>
      <p:cxnSp>
        <p:nvCxnSpPr>
          <p:cNvPr id="85" name="曲线连接符 76"/>
          <p:cNvCxnSpPr/>
          <p:nvPr/>
        </p:nvCxnSpPr>
        <p:spPr>
          <a:xfrm rot="10800000" flipV="1">
            <a:off x="5572132" y="2571744"/>
            <a:ext cx="1857388" cy="1500198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642910" y="1857364"/>
            <a:ext cx="1571636" cy="107157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专题地图功能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6" grpId="0" animBg="1"/>
      <p:bldP spid="47" grpId="0" animBg="1"/>
      <p:bldP spid="66" grpId="0" animBg="1"/>
      <p:bldP spid="68" grpId="0" animBg="1"/>
      <p:bldP spid="141" grpId="0" animBg="1"/>
      <p:bldP spid="10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2428860" y="1928802"/>
            <a:ext cx="144000" cy="1440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7" idx="6"/>
          </p:cNvCxnSpPr>
          <p:nvPr/>
        </p:nvCxnSpPr>
        <p:spPr>
          <a:xfrm>
            <a:off x="2572860" y="2000802"/>
            <a:ext cx="784694" cy="56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5006039" y="2435401"/>
            <a:ext cx="720784" cy="55203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14348" y="1571612"/>
            <a:ext cx="1928826" cy="890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400" b="1" dirty="0" smtClean="0">
                <a:gradFill flip="none" rotWithShape="1">
                  <a:gsLst>
                    <a:gs pos="0">
                      <a:srgbClr val="EAEBEC"/>
                    </a:gs>
                    <a:gs pos="50000">
                      <a:srgbClr val="AFB4BB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cs typeface="+mj-cs"/>
              </a:rPr>
              <a:t>下水道易燃易爆气体检测系统</a:t>
            </a:r>
          </a:p>
        </p:txBody>
      </p:sp>
      <p:sp>
        <p:nvSpPr>
          <p:cNvPr id="21" name="椭圆 20"/>
          <p:cNvSpPr/>
          <p:nvPr/>
        </p:nvSpPr>
        <p:spPr>
          <a:xfrm>
            <a:off x="2018579" y="5028967"/>
            <a:ext cx="144000" cy="1440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>
            <a:stCxn id="21" idx="6"/>
          </p:cNvCxnSpPr>
          <p:nvPr/>
        </p:nvCxnSpPr>
        <p:spPr>
          <a:xfrm flipV="1">
            <a:off x="2162579" y="5099289"/>
            <a:ext cx="713256" cy="167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>
            <a:off x="2995931" y="4094723"/>
            <a:ext cx="884469" cy="11246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4857760"/>
            <a:ext cx="2071702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r">
              <a:spcBef>
                <a:spcPct val="0"/>
              </a:spcBef>
              <a:defRPr/>
            </a:pPr>
            <a:r>
              <a:rPr lang="zh-CN" altLang="en-US" sz="2400" b="1" dirty="0" smtClean="0">
                <a:gradFill flip="none" rotWithShape="1">
                  <a:gsLst>
                    <a:gs pos="0">
                      <a:srgbClr val="EAEBEC"/>
                    </a:gs>
                    <a:gs pos="50000">
                      <a:srgbClr val="AFB4BB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cs typeface="+mj-cs"/>
              </a:rPr>
              <a:t>视频监控系统及服务热线</a:t>
            </a:r>
          </a:p>
        </p:txBody>
      </p:sp>
      <p:sp>
        <p:nvSpPr>
          <p:cNvPr id="34" name="椭圆 33"/>
          <p:cNvSpPr/>
          <p:nvPr/>
        </p:nvSpPr>
        <p:spPr>
          <a:xfrm>
            <a:off x="6285388" y="2279588"/>
            <a:ext cx="144000" cy="1440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643702" y="1610013"/>
            <a:ext cx="192882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 b="1" dirty="0" smtClean="0">
              <a:gradFill flip="none" rotWithShape="1">
                <a:gsLst>
                  <a:gs pos="0">
                    <a:srgbClr val="EAEBEC"/>
                  </a:gs>
                  <a:gs pos="50000">
                    <a:srgbClr val="AFB4BB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86578" y="3741011"/>
            <a:ext cx="2143140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 b="1" dirty="0" smtClean="0">
              <a:gradFill flip="none" rotWithShape="1">
                <a:gsLst>
                  <a:gs pos="0">
                    <a:srgbClr val="EAEBEC"/>
                  </a:gs>
                  <a:gs pos="50000">
                    <a:srgbClr val="AFB4BB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071636" y="5325207"/>
            <a:ext cx="144000" cy="1440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000760" y="5467665"/>
            <a:ext cx="192882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 b="1" dirty="0" smtClean="0">
              <a:gradFill flip="none" rotWithShape="1">
                <a:gsLst>
                  <a:gs pos="0">
                    <a:srgbClr val="EAEBEC"/>
                  </a:gs>
                  <a:gs pos="50000">
                    <a:srgbClr val="AFB4BB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rot="16200000" flipV="1">
            <a:off x="4552310" y="4520261"/>
            <a:ext cx="1181826" cy="57094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rot="16200000" flipV="1">
            <a:off x="3166583" y="2192335"/>
            <a:ext cx="1006536" cy="62459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428694" y="5396645"/>
            <a:ext cx="642942" cy="56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34" idx="2"/>
          </p:cNvCxnSpPr>
          <p:nvPr/>
        </p:nvCxnSpPr>
        <p:spPr>
          <a:xfrm rot="10800000">
            <a:off x="5642446" y="2351026"/>
            <a:ext cx="642942" cy="56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42910" y="1857364"/>
            <a:ext cx="192882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defRPr/>
            </a:pPr>
            <a:endParaRPr lang="zh-CN" altLang="en-US" sz="2400" b="1" dirty="0" smtClean="0">
              <a:gradFill flip="none" rotWithShape="1">
                <a:gsLst>
                  <a:gs pos="0">
                    <a:srgbClr val="EAEBEC"/>
                  </a:gs>
                  <a:gs pos="50000">
                    <a:srgbClr val="AFB4BB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1406" y="4967599"/>
            <a:ext cx="192882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defRPr/>
            </a:pPr>
            <a:endParaRPr lang="zh-CN" altLang="en-US" sz="2400" b="1" dirty="0" smtClean="0">
              <a:gradFill flip="none" rotWithShape="1">
                <a:gsLst>
                  <a:gs pos="0">
                    <a:srgbClr val="EAEBEC"/>
                  </a:gs>
                  <a:gs pos="50000">
                    <a:srgbClr val="AFB4BB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500826" y="2143116"/>
            <a:ext cx="192882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400" b="1" dirty="0" smtClean="0">
                <a:gradFill flip="none" rotWithShape="1">
                  <a:gsLst>
                    <a:gs pos="0">
                      <a:srgbClr val="EAEBEC"/>
                    </a:gs>
                    <a:gs pos="50000">
                      <a:srgbClr val="AFB4BB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cs typeface="+mj-cs"/>
              </a:rPr>
              <a:t>桥梁健康检测系统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286512" y="5143512"/>
            <a:ext cx="17859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sz="2400" b="1" dirty="0" smtClean="0">
                <a:gradFill flip="none" rotWithShape="1">
                  <a:gsLst>
                    <a:gs pos="0">
                      <a:srgbClr val="EAEBEC"/>
                    </a:gs>
                    <a:gs pos="50000">
                      <a:srgbClr val="AFB4BB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cs typeface="+mj-cs"/>
              </a:rPr>
              <a:t>OA</a:t>
            </a:r>
            <a:r>
              <a:rPr lang="zh-CN" altLang="en-US" sz="2400" b="1" dirty="0" smtClean="0">
                <a:gradFill flip="none" rotWithShape="1">
                  <a:gsLst>
                    <a:gs pos="0">
                      <a:srgbClr val="EAEBEC"/>
                    </a:gs>
                    <a:gs pos="50000">
                      <a:srgbClr val="AFB4BB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cs typeface="+mj-cs"/>
              </a:rPr>
              <a:t>系统及门户系统</a:t>
            </a:r>
          </a:p>
        </p:txBody>
      </p:sp>
      <p:sp>
        <p:nvSpPr>
          <p:cNvPr id="31" name="椭圆 30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2" name="TextBox 63"/>
          <p:cNvSpPr txBox="1">
            <a:spLocks noChangeArrowheads="1"/>
          </p:cNvSpPr>
          <p:nvPr/>
        </p:nvSpPr>
        <p:spPr bwMode="auto">
          <a:xfrm>
            <a:off x="500063" y="357188"/>
            <a:ext cx="70723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背景和现状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000496" y="3214686"/>
            <a:ext cx="1357322" cy="78581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已建立</a:t>
            </a:r>
            <a:endParaRPr lang="en-US" altLang="zh-CN" b="1" dirty="0" smtClean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3857620" y="3071810"/>
            <a:ext cx="1643074" cy="107157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3929058" y="3143248"/>
            <a:ext cx="1500198" cy="92869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00"/>
                            </p:stCondLst>
                            <p:childTnLst>
                              <p:par>
                                <p:cTn id="4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5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5" presetClass="exit" presetSubtype="0" fill="hold" grpId="1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2" presetClass="entr" presetSubtype="8" fill="hold" grpId="0" nodeType="withEffect" nodePh="1">
                                  <p:stCondLst>
                                    <p:cond delay="70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8" fill="hold" grpId="0" nodeType="withEffect" nodePh="1">
                                  <p:stCondLst>
                                    <p:cond delay="9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9" grpId="0"/>
      <p:bldP spid="92" grpId="0"/>
      <p:bldP spid="92" grpId="1"/>
      <p:bldP spid="9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TextBox 15"/>
          <p:cNvSpPr txBox="1">
            <a:spLocks noChangeArrowheads="1"/>
          </p:cNvSpPr>
          <p:nvPr/>
        </p:nvSpPr>
        <p:spPr bwMode="auto">
          <a:xfrm>
            <a:off x="428596" y="1071546"/>
            <a:ext cx="8143904" cy="96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万等不同比例尺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CAD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格式或其他矢量格式地形图管理功能，同时支持遥感影像数据管理。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72152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地下管网管理系统功能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1-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地形图管理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6" name="图片 5" descr="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4224"/>
            <a:ext cx="9144000" cy="51409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TextBox 15"/>
          <p:cNvSpPr txBox="1">
            <a:spLocks noChangeArrowheads="1"/>
          </p:cNvSpPr>
          <p:nvPr/>
        </p:nvSpPr>
        <p:spPr bwMode="auto">
          <a:xfrm>
            <a:off x="428596" y="1214422"/>
            <a:ext cx="8143904" cy="96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平台提供二维、三维管网数据展示，可互动，三维效果由平台实时绘制，比传统平台软件制作的三维效果更清晰逼真。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70008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地下管网管理系统功能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2-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二维三维数据展示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8" name="图片 7" descr="E:\A.数字管网\管网截图\3D管线.bmp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52" y="2316192"/>
            <a:ext cx="6500858" cy="4309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TextBox 15"/>
          <p:cNvSpPr txBox="1">
            <a:spLocks noChangeArrowheads="1"/>
          </p:cNvSpPr>
          <p:nvPr/>
        </p:nvSpPr>
        <p:spPr bwMode="auto">
          <a:xfrm>
            <a:off x="428596" y="1214422"/>
            <a:ext cx="81439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实时设计功能，能对在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CAD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中设计的管网信息进行实时录入。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68580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地下管网管理系统功能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3-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管网辅助设计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6" name="图片 5" descr="E:\A.数字管网\管网截图\管网辅助设计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52" y="2450710"/>
            <a:ext cx="6500858" cy="3835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TextBox 15"/>
          <p:cNvSpPr txBox="1">
            <a:spLocks noChangeArrowheads="1"/>
          </p:cNvSpPr>
          <p:nvPr/>
        </p:nvSpPr>
        <p:spPr bwMode="auto">
          <a:xfrm>
            <a:off x="428596" y="1214422"/>
            <a:ext cx="81439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各种查询和统计，图文互查，并进行报表和各类专题图输出。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56435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地下管网管理系统功能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4-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查询统计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7" name="图片 6" descr="E:\A.数字管网\管网截图\查询统计.bmp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414" y="2505973"/>
            <a:ext cx="6858048" cy="3923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TextBox 15"/>
          <p:cNvSpPr txBox="1">
            <a:spLocks noChangeArrowheads="1"/>
          </p:cNvSpPr>
          <p:nvPr/>
        </p:nvSpPr>
        <p:spPr bwMode="auto">
          <a:xfrm>
            <a:off x="428596" y="1214422"/>
            <a:ext cx="8143904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图面上标注出管网的材质、管径、埋设方式等属性。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56435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地下管网管理系统功能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5-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管网标注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6" name="图片 5" descr="E:\A.数字管网\管网截图\标注.bmp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290" y="1928802"/>
            <a:ext cx="7072362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TextBox 15"/>
          <p:cNvSpPr txBox="1">
            <a:spLocks noChangeArrowheads="1"/>
          </p:cNvSpPr>
          <p:nvPr/>
        </p:nvSpPr>
        <p:spPr bwMode="auto">
          <a:xfrm>
            <a:off x="428596" y="1214422"/>
            <a:ext cx="8143904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管网的流向进行动态展示。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56435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地下管网管理系统功能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6-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流向分析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7" name="图片 6" descr="E:\A.数字管网\管网截图\流向分析.bmp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52" y="1857364"/>
            <a:ext cx="6858048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TextBox 15"/>
          <p:cNvSpPr txBox="1">
            <a:spLocks noChangeArrowheads="1"/>
          </p:cNvSpPr>
          <p:nvPr/>
        </p:nvSpPr>
        <p:spPr bwMode="auto">
          <a:xfrm>
            <a:off x="428596" y="1142984"/>
            <a:ext cx="8143904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管网的连通性进行动态分析。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65008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地下管网管理系统功能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7-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连通性分析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6" name="图片 5" descr="E:\A.数字管网\管网截图\连通性分析.bmp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290" y="1785926"/>
            <a:ext cx="6643734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TextBox 15"/>
          <p:cNvSpPr txBox="1">
            <a:spLocks noChangeArrowheads="1"/>
          </p:cNvSpPr>
          <p:nvPr/>
        </p:nvSpPr>
        <p:spPr bwMode="auto">
          <a:xfrm>
            <a:off x="428596" y="1214422"/>
            <a:ext cx="8143904" cy="96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动态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绘制的横断面和纵断面图，为管网设计和工程开挖提供辅助决策手段。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56435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地下管网管理系统功能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8-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断面分析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7" name="图片 6" descr="E:\A.数字管网\管网截图\横断面.bmp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2500307"/>
            <a:ext cx="4120503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 descr="E:\A.数字管网\管网截图\纵断面.bmp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2500306"/>
            <a:ext cx="4071966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TextBox 15"/>
          <p:cNvSpPr txBox="1">
            <a:spLocks noChangeArrowheads="1"/>
          </p:cNvSpPr>
          <p:nvPr/>
        </p:nvSpPr>
        <p:spPr bwMode="auto">
          <a:xfrm>
            <a:off x="428596" y="1214422"/>
            <a:ext cx="814390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紧急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情况下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平台能迅速定位阀门的位置，根据故障点位置，显示受影响的管段。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7572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地下管网管理系统功能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9-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管网事故应急处理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6" name="图片 5" descr="E:\A.数字管网\管网截图\爆管分析.bmp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2928934"/>
            <a:ext cx="3991673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E:\A.数字管网\管网截图\现场指挥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6" y="2928934"/>
            <a:ext cx="3985702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TextBox 15"/>
          <p:cNvSpPr txBox="1">
            <a:spLocks noChangeArrowheads="1"/>
          </p:cNvSpPr>
          <p:nvPr/>
        </p:nvSpPr>
        <p:spPr bwMode="auto">
          <a:xfrm>
            <a:off x="428596" y="1214422"/>
            <a:ext cx="8143904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管网设施的照片、视频、竣工图等图文多媒体资料进行管理。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77867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地下管网管理系统功能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10-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管网附件资料管理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8" name="图片 7" descr="E:\A.数字管网\管网截图\管网资料展示.bmp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52" y="2357430"/>
            <a:ext cx="6429420" cy="4257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924000" y="2844153"/>
            <a:ext cx="1440000" cy="144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3852000" y="2772153"/>
            <a:ext cx="1584000" cy="15840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428860" y="1823203"/>
            <a:ext cx="144000" cy="1440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7" idx="6"/>
          </p:cNvCxnSpPr>
          <p:nvPr/>
        </p:nvCxnSpPr>
        <p:spPr>
          <a:xfrm>
            <a:off x="2572860" y="1895203"/>
            <a:ext cx="784694" cy="56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endCxn id="81" idx="7"/>
          </p:cNvCxnSpPr>
          <p:nvPr/>
        </p:nvCxnSpPr>
        <p:spPr>
          <a:xfrm rot="5400000">
            <a:off x="5221477" y="2265892"/>
            <a:ext cx="720784" cy="55203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1472" y="1648414"/>
            <a:ext cx="1928826" cy="890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400" b="1" dirty="0" smtClean="0">
                <a:gradFill flip="none" rotWithShape="1">
                  <a:gsLst>
                    <a:gs pos="0">
                      <a:srgbClr val="EAEBEC"/>
                    </a:gs>
                    <a:gs pos="50000">
                      <a:srgbClr val="AFB4BB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cs typeface="+mj-cs"/>
              </a:rPr>
              <a:t>系统分离无法进行业务间的互通</a:t>
            </a:r>
          </a:p>
        </p:txBody>
      </p:sp>
      <p:sp>
        <p:nvSpPr>
          <p:cNvPr id="21" name="椭圆 20"/>
          <p:cNvSpPr/>
          <p:nvPr/>
        </p:nvSpPr>
        <p:spPr>
          <a:xfrm>
            <a:off x="2000232" y="5040153"/>
            <a:ext cx="144000" cy="1440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>
            <a:stCxn id="21" idx="6"/>
          </p:cNvCxnSpPr>
          <p:nvPr/>
        </p:nvCxnSpPr>
        <p:spPr>
          <a:xfrm flipV="1">
            <a:off x="2144232" y="5110475"/>
            <a:ext cx="713256" cy="167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81" idx="3"/>
          </p:cNvCxnSpPr>
          <p:nvPr/>
        </p:nvCxnSpPr>
        <p:spPr>
          <a:xfrm rot="5400000">
            <a:off x="2977584" y="4105909"/>
            <a:ext cx="884469" cy="11246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4753285"/>
            <a:ext cx="192882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r">
              <a:spcBef>
                <a:spcPct val="0"/>
              </a:spcBef>
              <a:defRPr/>
            </a:pPr>
            <a:r>
              <a:rPr lang="zh-CN" altLang="en-US" sz="2400" b="1" dirty="0" smtClean="0">
                <a:gradFill flip="none" rotWithShape="1">
                  <a:gsLst>
                    <a:gs pos="0">
                      <a:srgbClr val="EAEBEC"/>
                    </a:gs>
                    <a:gs pos="50000">
                      <a:srgbClr val="AFB4BB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cs typeface="+mj-cs"/>
              </a:rPr>
              <a:t>展示系统暂时无法使用且不稳定</a:t>
            </a:r>
          </a:p>
        </p:txBody>
      </p:sp>
      <p:sp>
        <p:nvSpPr>
          <p:cNvPr id="34" name="椭圆 33"/>
          <p:cNvSpPr/>
          <p:nvPr/>
        </p:nvSpPr>
        <p:spPr>
          <a:xfrm>
            <a:off x="6500826" y="2110079"/>
            <a:ext cx="144000" cy="1440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643702" y="1610013"/>
            <a:ext cx="192882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 b="1" dirty="0" smtClean="0">
              <a:gradFill flip="none" rotWithShape="1">
                <a:gsLst>
                  <a:gs pos="0">
                    <a:srgbClr val="EAEBEC"/>
                  </a:gs>
                  <a:gs pos="50000">
                    <a:srgbClr val="AFB4BB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86578" y="3741011"/>
            <a:ext cx="2143140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 b="1" dirty="0" smtClean="0">
              <a:gradFill flip="none" rotWithShape="1">
                <a:gsLst>
                  <a:gs pos="0">
                    <a:srgbClr val="EAEBEC"/>
                  </a:gs>
                  <a:gs pos="50000">
                    <a:srgbClr val="AFB4BB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857884" y="5610541"/>
            <a:ext cx="144000" cy="1440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000760" y="5467665"/>
            <a:ext cx="192882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 b="1" dirty="0" smtClean="0">
              <a:gradFill flip="none" rotWithShape="1">
                <a:gsLst>
                  <a:gs pos="0">
                    <a:srgbClr val="EAEBEC"/>
                  </a:gs>
                  <a:gs pos="50000">
                    <a:srgbClr val="AFB4BB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47" name="直接连接符 46"/>
          <p:cNvCxnSpPr>
            <a:endCxn id="81" idx="4"/>
          </p:cNvCxnSpPr>
          <p:nvPr/>
        </p:nvCxnSpPr>
        <p:spPr>
          <a:xfrm rot="16200000" flipV="1">
            <a:off x="4338558" y="4805595"/>
            <a:ext cx="1181826" cy="57094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81" idx="1"/>
          </p:cNvCxnSpPr>
          <p:nvPr/>
        </p:nvCxnSpPr>
        <p:spPr>
          <a:xfrm rot="16200000" flipV="1">
            <a:off x="3166583" y="2086736"/>
            <a:ext cx="1006536" cy="62459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endCxn id="38" idx="2"/>
          </p:cNvCxnSpPr>
          <p:nvPr/>
        </p:nvCxnSpPr>
        <p:spPr>
          <a:xfrm>
            <a:off x="5214942" y="5681979"/>
            <a:ext cx="642942" cy="56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34" idx="2"/>
          </p:cNvCxnSpPr>
          <p:nvPr/>
        </p:nvCxnSpPr>
        <p:spPr>
          <a:xfrm rot="10800000">
            <a:off x="5857884" y="2181517"/>
            <a:ext cx="642942" cy="56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>
            <a:off x="3708000" y="2628153"/>
            <a:ext cx="1872000" cy="18720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3780000" y="2700153"/>
            <a:ext cx="1728000" cy="17280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571472" y="1681451"/>
            <a:ext cx="192882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defRPr/>
            </a:pPr>
            <a:endParaRPr lang="zh-CN" altLang="en-US" sz="2400" b="1" dirty="0" smtClean="0">
              <a:gradFill flip="none" rotWithShape="1">
                <a:gsLst>
                  <a:gs pos="0">
                    <a:srgbClr val="EAEBEC"/>
                  </a:gs>
                  <a:gs pos="50000">
                    <a:srgbClr val="AFB4BB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42844" y="4753285"/>
            <a:ext cx="192882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defRPr/>
            </a:pPr>
            <a:endParaRPr lang="zh-CN" altLang="en-US" sz="2400" b="1" dirty="0" smtClean="0">
              <a:gradFill flip="none" rotWithShape="1">
                <a:gsLst>
                  <a:gs pos="0">
                    <a:srgbClr val="EAEBEC"/>
                  </a:gs>
                  <a:gs pos="50000">
                    <a:srgbClr val="AFB4BB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643702" y="1934166"/>
            <a:ext cx="192882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400" b="1" dirty="0" smtClean="0">
                <a:gradFill flip="none" rotWithShape="1">
                  <a:gsLst>
                    <a:gs pos="0">
                      <a:srgbClr val="EAEBEC"/>
                    </a:gs>
                    <a:gs pos="50000">
                      <a:srgbClr val="AFB4BB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cs typeface="+mj-cs"/>
              </a:rPr>
              <a:t>系统的扩展性不高且整合成本高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00760" y="5467665"/>
            <a:ext cx="192882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400" b="1" dirty="0" smtClean="0">
                <a:gradFill flip="none" rotWithShape="1">
                  <a:gsLst>
                    <a:gs pos="0">
                      <a:srgbClr val="EAEBEC"/>
                    </a:gs>
                    <a:gs pos="50000">
                      <a:srgbClr val="AFB4BB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  <a:cs typeface="+mj-cs"/>
              </a:rPr>
              <a:t>缺少地下管网系统进行相关管理</a:t>
            </a:r>
            <a:endParaRPr lang="en-US" altLang="zh-CN" sz="2400" b="1" dirty="0" smtClean="0">
              <a:gradFill flip="none" rotWithShape="1">
                <a:gsLst>
                  <a:gs pos="0">
                    <a:srgbClr val="EAEBEC"/>
                  </a:gs>
                  <a:gs pos="50000">
                    <a:srgbClr val="AFB4BB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>
              <a:spcBef>
                <a:spcPct val="0"/>
              </a:spcBef>
              <a:defRPr/>
            </a:pPr>
            <a:endParaRPr lang="zh-CN" altLang="en-US" sz="2400" b="1" dirty="0" smtClean="0">
              <a:gradFill flip="none" rotWithShape="1">
                <a:gsLst>
                  <a:gs pos="0">
                    <a:srgbClr val="EAEBEC"/>
                  </a:gs>
                  <a:gs pos="50000">
                    <a:srgbClr val="AFB4BB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2" name="TextBox 63"/>
          <p:cNvSpPr txBox="1">
            <a:spLocks noChangeArrowheads="1"/>
          </p:cNvSpPr>
          <p:nvPr/>
        </p:nvSpPr>
        <p:spPr bwMode="auto">
          <a:xfrm>
            <a:off x="500063" y="357188"/>
            <a:ext cx="70723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目前存在问题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"/>
                            </p:stCondLst>
                            <p:childTnLst>
                              <p:par>
                                <p:cTn id="7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5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5" presetClass="exit" presetSubtype="0" fill="hold" grpId="1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98"/>
                                    </p:cond>
                                  </p:end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grpId="0" nodeType="withEffect" nodePh="1">
                                  <p:stCondLst>
                                    <p:cond delay="70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8" fill="hold" grpId="0" nodeType="withEffect" nodePh="1">
                                  <p:stCondLst>
                                    <p:cond delay="900"/>
                                  </p:stCondLst>
                                  <p:endCondLst>
                                    <p:cond evt="begin" delay="0">
                                      <p:tn val="10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0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5" grpId="2" animBg="1"/>
      <p:bldP spid="15" grpId="0"/>
      <p:bldP spid="24" grpId="0"/>
      <p:bldP spid="35" grpId="0"/>
      <p:bldP spid="37" grpId="0"/>
      <p:bldP spid="39" grpId="0"/>
      <p:bldP spid="81" grpId="0" animBg="1"/>
      <p:bldP spid="81" grpId="1" animBg="1"/>
      <p:bldP spid="81" grpId="2" animBg="1"/>
      <p:bldP spid="82" grpId="0" animBg="1"/>
      <p:bldP spid="82" grpId="1" animBg="1"/>
      <p:bldP spid="82" grpId="2" animBg="1"/>
      <p:bldP spid="92" grpId="0"/>
      <p:bldP spid="92" grpId="1"/>
      <p:bldP spid="93" grpId="0"/>
      <p:bldP spid="93" grpId="1"/>
      <p:bldP spid="94" grpId="0"/>
      <p:bldP spid="9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TextBox 15"/>
          <p:cNvSpPr txBox="1">
            <a:spLocks noChangeArrowheads="1"/>
          </p:cNvSpPr>
          <p:nvPr/>
        </p:nvSpPr>
        <p:spPr bwMode="auto">
          <a:xfrm>
            <a:off x="428596" y="1214422"/>
            <a:ext cx="8143904" cy="49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快速发布管网数据，用户通过浏览器关注管网数据。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78581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地下管网管理系统功能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11-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管网信息发布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6" name="图片 5" descr="E:\A.数字管网\管线截图补充\管线发布平台.bmp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2214554"/>
            <a:ext cx="5429288" cy="4352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65008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数据整合实施方案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7" name="图片 6" descr="未标题-4(1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490"/>
            <a:ext cx="9144000" cy="466571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1438" y="4286256"/>
            <a:ext cx="1785918" cy="35719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肘形连接符 12"/>
          <p:cNvCxnSpPr/>
          <p:nvPr/>
        </p:nvCxnSpPr>
        <p:spPr>
          <a:xfrm rot="16200000" flipH="1">
            <a:off x="892943" y="4750603"/>
            <a:ext cx="428628" cy="21431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142976" y="5072074"/>
            <a:ext cx="142876" cy="142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57158" y="5214950"/>
            <a:ext cx="1857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静态数据整合</a:t>
            </a:r>
            <a:endParaRPr lang="en-US" altLang="zh-CN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用户自行录入或通过文件导入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438" y="1785926"/>
            <a:ext cx="1785918" cy="242889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肘形连接符 16"/>
          <p:cNvCxnSpPr/>
          <p:nvPr/>
        </p:nvCxnSpPr>
        <p:spPr>
          <a:xfrm>
            <a:off x="1928794" y="2571744"/>
            <a:ext cx="500066" cy="357190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2357422" y="2928934"/>
            <a:ext cx="142876" cy="14287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143108" y="3071810"/>
            <a:ext cx="2214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动态数据整合</a:t>
            </a:r>
            <a:endParaRPr lang="en-US" altLang="zh-CN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由开发人员利用接入规范进行整合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500562" y="3000372"/>
            <a:ext cx="1500198" cy="214314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肘形连接符 29"/>
          <p:cNvCxnSpPr/>
          <p:nvPr/>
        </p:nvCxnSpPr>
        <p:spPr>
          <a:xfrm rot="16200000" flipH="1">
            <a:off x="5107785" y="3321843"/>
            <a:ext cx="428628" cy="21431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5357818" y="3643314"/>
            <a:ext cx="142876" cy="142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4786314" y="3854239"/>
            <a:ext cx="2143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业务整合</a:t>
            </a:r>
            <a:endParaRPr lang="en-US" altLang="zh-CN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通过输入网址或应用程序添加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8" grpId="0" animBg="1"/>
      <p:bldP spid="18" grpId="1" animBg="1"/>
      <p:bldP spid="22" grpId="0"/>
      <p:bldP spid="22" grpId="1"/>
      <p:bldP spid="23" grpId="0" animBg="1"/>
      <p:bldP spid="31" grpId="0" animBg="1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65008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系统开发实施计划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00034" y="2675809"/>
            <a:ext cx="214314" cy="21431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>
            <a:stCxn id="7" idx="2"/>
          </p:cNvCxnSpPr>
          <p:nvPr/>
        </p:nvCxnSpPr>
        <p:spPr>
          <a:xfrm rot="10800000" flipV="1">
            <a:off x="0" y="2782966"/>
            <a:ext cx="500034" cy="125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14282" y="2928934"/>
            <a:ext cx="1500198" cy="357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2014/10/20</a:t>
            </a:r>
            <a:endParaRPr lang="zh-CN" altLang="en-US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4380" y="6176271"/>
            <a:ext cx="1214414" cy="357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第一阶段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54"/>
          <p:cNvGrpSpPr/>
          <p:nvPr/>
        </p:nvGrpSpPr>
        <p:grpSpPr>
          <a:xfrm>
            <a:off x="607192" y="1175611"/>
            <a:ext cx="8108212" cy="5468099"/>
            <a:chOff x="607192" y="928670"/>
            <a:chExt cx="8108212" cy="5468099"/>
          </a:xfrm>
        </p:grpSpPr>
        <p:cxnSp>
          <p:nvCxnSpPr>
            <p:cNvPr id="17" name="直接连接符 16"/>
            <p:cNvCxnSpPr>
              <a:stCxn id="18" idx="2"/>
              <a:endCxn id="7" idx="6"/>
            </p:cNvCxnSpPr>
            <p:nvPr/>
          </p:nvCxnSpPr>
          <p:spPr>
            <a:xfrm rot="10800000">
              <a:off x="714348" y="2536026"/>
              <a:ext cx="2214578" cy="38811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20" idx="2"/>
              <a:endCxn id="18" idx="6"/>
            </p:cNvCxnSpPr>
            <p:nvPr/>
          </p:nvCxnSpPr>
          <p:spPr>
            <a:xfrm rot="10800000" flipV="1">
              <a:off x="3143240" y="2536024"/>
              <a:ext cx="2428892" cy="38811"/>
            </a:xfrm>
            <a:prstGeom prst="line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>
            <a:xfrm>
              <a:off x="5572132" y="2428868"/>
              <a:ext cx="214314" cy="214314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143536" y="2714620"/>
              <a:ext cx="1214414" cy="3571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2012/12/25</a:t>
              </a:r>
              <a:endPara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2" name="直接连接符 21"/>
            <p:cNvCxnSpPr>
              <a:endCxn id="20" idx="6"/>
            </p:cNvCxnSpPr>
            <p:nvPr/>
          </p:nvCxnSpPr>
          <p:spPr>
            <a:xfrm rot="10800000">
              <a:off x="5786446" y="2536025"/>
              <a:ext cx="2928958" cy="1588"/>
            </a:xfrm>
            <a:prstGeom prst="line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3143240" y="5929330"/>
              <a:ext cx="1214414" cy="3571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第二阶段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5286380" y="5968141"/>
              <a:ext cx="1214414" cy="3571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第三阶段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928662" y="928670"/>
              <a:ext cx="1357322" cy="571504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智慧市政综合管理平台</a:t>
              </a:r>
              <a:endParaRPr lang="en-US" altLang="zh-CN" sz="14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形状 27"/>
            <p:cNvCxnSpPr/>
            <p:nvPr/>
          </p:nvCxnSpPr>
          <p:spPr>
            <a:xfrm rot="10800000" flipV="1">
              <a:off x="607192" y="1181795"/>
              <a:ext cx="321471" cy="1285884"/>
            </a:xfrm>
            <a:prstGeom prst="bentConnector2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16200000" flipH="1">
              <a:off x="2087983" y="6127330"/>
              <a:ext cx="396000" cy="1"/>
            </a:xfrm>
            <a:prstGeom prst="line">
              <a:avLst/>
            </a:prstGeom>
            <a:ln w="254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16200000" flipH="1">
              <a:off x="4945505" y="6198768"/>
              <a:ext cx="396000" cy="1"/>
            </a:xfrm>
            <a:prstGeom prst="line">
              <a:avLst/>
            </a:prstGeom>
            <a:ln w="254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3143240" y="5072074"/>
              <a:ext cx="1357322" cy="538877"/>
            </a:xfrm>
            <a:prstGeom prst="rect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地下管网综合管理系统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072198" y="928670"/>
              <a:ext cx="2214578" cy="500066"/>
            </a:xfrm>
            <a:prstGeom prst="rect">
              <a:avLst/>
            </a:prstGeom>
            <a:ln w="254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软硬件集成、调试、上线试运行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3" name="形状 42"/>
            <p:cNvCxnSpPr>
              <a:stCxn id="42" idx="1"/>
              <a:endCxn id="20" idx="0"/>
            </p:cNvCxnSpPr>
            <p:nvPr/>
          </p:nvCxnSpPr>
          <p:spPr>
            <a:xfrm rot="10800000" flipV="1">
              <a:off x="5679290" y="1178702"/>
              <a:ext cx="392909" cy="1250165"/>
            </a:xfrm>
            <a:prstGeom prst="bentConnector2">
              <a:avLst/>
            </a:prstGeom>
            <a:ln w="254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2928926" y="2467679"/>
              <a:ext cx="214314" cy="214314"/>
            </a:xfrm>
            <a:prstGeom prst="ellipse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形状 38"/>
            <p:cNvCxnSpPr/>
            <p:nvPr/>
          </p:nvCxnSpPr>
          <p:spPr>
            <a:xfrm rot="10800000">
              <a:off x="3000364" y="2681993"/>
              <a:ext cx="142876" cy="2643206"/>
            </a:xfrm>
            <a:prstGeom prst="bentConnector2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矩形 54"/>
          <p:cNvSpPr/>
          <p:nvPr/>
        </p:nvSpPr>
        <p:spPr>
          <a:xfrm>
            <a:off x="2857520" y="2961561"/>
            <a:ext cx="1571604" cy="357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2014/12/20</a:t>
            </a:r>
            <a:endParaRPr lang="zh-CN" altLang="en-US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6643702" y="1610013"/>
            <a:ext cx="192882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 b="1" dirty="0" smtClean="0">
              <a:gradFill flip="none" rotWithShape="1">
                <a:gsLst>
                  <a:gs pos="0">
                    <a:srgbClr val="EAEBEC"/>
                  </a:gs>
                  <a:gs pos="50000">
                    <a:srgbClr val="AFB4BB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86578" y="3741011"/>
            <a:ext cx="2143140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 b="1" dirty="0" smtClean="0">
              <a:gradFill flip="none" rotWithShape="1">
                <a:gsLst>
                  <a:gs pos="0">
                    <a:srgbClr val="EAEBEC"/>
                  </a:gs>
                  <a:gs pos="50000">
                    <a:srgbClr val="AFB4BB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2" name="TextBox 63"/>
          <p:cNvSpPr txBox="1">
            <a:spLocks noChangeArrowheads="1"/>
          </p:cNvSpPr>
          <p:nvPr/>
        </p:nvSpPr>
        <p:spPr bwMode="auto">
          <a:xfrm>
            <a:off x="500063" y="357188"/>
            <a:ext cx="70723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亚派项目其他相关优势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71604" y="1428736"/>
            <a:ext cx="6858048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 anchor="t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亚派科技承建了重庆市公路局移动巡查管理项目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(http://183.64.107.217:8888)</a:t>
            </a:r>
            <a:endParaRPr lang="zh-CN" altLang="en-US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71604" y="4046529"/>
            <a:ext cx="5357850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亚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派科技已经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在地下管网管理领域开发出了成熟的软件解决方案</a:t>
            </a:r>
          </a:p>
        </p:txBody>
      </p:sp>
      <p:sp>
        <p:nvSpPr>
          <p:cNvPr id="22" name="右箭头 21"/>
          <p:cNvSpPr/>
          <p:nvPr/>
        </p:nvSpPr>
        <p:spPr>
          <a:xfrm>
            <a:off x="499752" y="1525587"/>
            <a:ext cx="928976" cy="33177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500034" y="4143380"/>
            <a:ext cx="928694" cy="33167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71604" y="2760645"/>
            <a:ext cx="5357850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 anchor="t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亚派科技参与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了高家花园大桥等</a:t>
            </a:r>
            <a:r>
              <a:rPr lang="zh-CN" altLang="en-US" sz="20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健康</a:t>
            </a:r>
            <a:r>
              <a:rPr lang="zh-CN" altLang="en-US" sz="20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监测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系统的建设对这套系统很熟悉</a:t>
            </a:r>
          </a:p>
        </p:txBody>
      </p:sp>
      <p:sp>
        <p:nvSpPr>
          <p:cNvPr id="11" name="右箭头 10"/>
          <p:cNvSpPr/>
          <p:nvPr/>
        </p:nvSpPr>
        <p:spPr>
          <a:xfrm>
            <a:off x="500034" y="2857496"/>
            <a:ext cx="928694" cy="33167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22" grpId="0" animBg="1"/>
      <p:bldP spid="23" grpId="0" animBg="1"/>
      <p:bldP spid="10" grpId="0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64293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联系方式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3298" y="2967335"/>
            <a:ext cx="30796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            </a:t>
            </a:r>
            <a:endParaRPr lang="zh-CN" alt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 descr="http://ideayapai.com/images/logo.png"/>
          <p:cNvPicPr>
            <a:picLocks noChangeAspect="1" noChangeArrowheads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6858016" y="5786454"/>
            <a:ext cx="1657350" cy="47625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14282" y="1357298"/>
            <a:ext cx="91440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    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公司：重庆亚派科技有限公司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中国公司地址：重庆市北部新区高新园水星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A3-06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楼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美国公司地址：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20380 Town Center Lane, Ste 				     120,Cupertino, California 95014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    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电话：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18680831162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    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传真：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+86-023-86788133 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    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网址：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4"/>
              </a:rPr>
              <a:t>http://www.ideayapai.com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E-mail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hlinkClick r:id="rId5"/>
              </a:rPr>
              <a:t>zengjian@ideayapai.com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063751" y="1222375"/>
            <a:ext cx="4981576" cy="4814888"/>
            <a:chOff x="1300" y="770"/>
            <a:chExt cx="3138" cy="3033"/>
          </a:xfrm>
        </p:grpSpPr>
        <p:sp>
          <p:nvSpPr>
            <p:cNvPr id="12340" name="Oval 6"/>
            <p:cNvSpPr>
              <a:spLocks noChangeArrowheads="1"/>
            </p:cNvSpPr>
            <p:nvPr/>
          </p:nvSpPr>
          <p:spPr bwMode="auto">
            <a:xfrm>
              <a:off x="1300" y="1552"/>
              <a:ext cx="1006" cy="1008"/>
            </a:xfrm>
            <a:prstGeom prst="ellipse">
              <a:avLst/>
            </a:prstGeom>
            <a:solidFill>
              <a:schemeClr val="accent1">
                <a:alpha val="45882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7" name="Oval 3"/>
            <p:cNvSpPr>
              <a:spLocks noChangeArrowheads="1"/>
            </p:cNvSpPr>
            <p:nvPr/>
          </p:nvSpPr>
          <p:spPr bwMode="auto">
            <a:xfrm>
              <a:off x="3432" y="1549"/>
              <a:ext cx="1006" cy="1008"/>
            </a:xfrm>
            <a:prstGeom prst="ellipse">
              <a:avLst/>
            </a:prstGeom>
            <a:solidFill>
              <a:schemeClr val="accent1">
                <a:alpha val="45882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8" name="Oval 4"/>
            <p:cNvSpPr>
              <a:spLocks noChangeArrowheads="1"/>
            </p:cNvSpPr>
            <p:nvPr/>
          </p:nvSpPr>
          <p:spPr bwMode="auto">
            <a:xfrm>
              <a:off x="3016" y="2795"/>
              <a:ext cx="1006" cy="1008"/>
            </a:xfrm>
            <a:prstGeom prst="ellipse">
              <a:avLst/>
            </a:prstGeom>
            <a:solidFill>
              <a:schemeClr val="accent1">
                <a:alpha val="45882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9" name="Oval 5"/>
            <p:cNvSpPr>
              <a:spLocks noChangeArrowheads="1"/>
            </p:cNvSpPr>
            <p:nvPr/>
          </p:nvSpPr>
          <p:spPr bwMode="auto">
            <a:xfrm>
              <a:off x="1725" y="2795"/>
              <a:ext cx="1006" cy="1008"/>
            </a:xfrm>
            <a:prstGeom prst="ellipse">
              <a:avLst/>
            </a:prstGeom>
            <a:solidFill>
              <a:schemeClr val="accent1">
                <a:alpha val="45882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1" name="Oval 7"/>
            <p:cNvSpPr>
              <a:spLocks noChangeArrowheads="1"/>
            </p:cNvSpPr>
            <p:nvPr/>
          </p:nvSpPr>
          <p:spPr bwMode="auto">
            <a:xfrm>
              <a:off x="2378" y="770"/>
              <a:ext cx="1006" cy="1008"/>
            </a:xfrm>
            <a:prstGeom prst="ellipse">
              <a:avLst/>
            </a:prstGeom>
            <a:solidFill>
              <a:schemeClr val="accent1">
                <a:alpha val="45882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5" name="Oval 13"/>
          <p:cNvSpPr>
            <a:spLocks noChangeArrowheads="1"/>
          </p:cNvSpPr>
          <p:nvPr/>
        </p:nvSpPr>
        <p:spPr bwMode="auto">
          <a:xfrm>
            <a:off x="2071688" y="2460625"/>
            <a:ext cx="1597025" cy="16002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12290" name="Title 5"/>
          <p:cNvSpPr txBox="1">
            <a:spLocks noChangeArrowheads="1"/>
          </p:cNvSpPr>
          <p:nvPr/>
        </p:nvSpPr>
        <p:spPr bwMode="auto">
          <a:xfrm>
            <a:off x="7858125" y="285750"/>
            <a:ext cx="1071563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534988" indent="-534988" algn="just" defTabSz="912813">
              <a:lnSpc>
                <a:spcPct val="220000"/>
              </a:lnSpc>
            </a:pPr>
            <a:endParaRPr lang="en-CA" altLang="en-US" sz="29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2291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38576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如何解决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1" name="Oval 9"/>
          <p:cNvSpPr>
            <a:spLocks noChangeArrowheads="1"/>
          </p:cNvSpPr>
          <p:nvPr/>
        </p:nvSpPr>
        <p:spPr bwMode="auto">
          <a:xfrm>
            <a:off x="3783013" y="1217613"/>
            <a:ext cx="1597025" cy="16002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Oval 10"/>
          <p:cNvSpPr>
            <a:spLocks noChangeArrowheads="1"/>
          </p:cNvSpPr>
          <p:nvPr/>
        </p:nvSpPr>
        <p:spPr bwMode="auto">
          <a:xfrm>
            <a:off x="5448300" y="2459038"/>
            <a:ext cx="1597025" cy="16002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Oval 11"/>
          <p:cNvSpPr>
            <a:spLocks noChangeArrowheads="1"/>
          </p:cNvSpPr>
          <p:nvPr/>
        </p:nvSpPr>
        <p:spPr bwMode="auto">
          <a:xfrm>
            <a:off x="4800600" y="4438650"/>
            <a:ext cx="1597025" cy="16002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Oval 12"/>
          <p:cNvSpPr>
            <a:spLocks noChangeArrowheads="1"/>
          </p:cNvSpPr>
          <p:nvPr/>
        </p:nvSpPr>
        <p:spPr bwMode="auto">
          <a:xfrm>
            <a:off x="2736850" y="4440238"/>
            <a:ext cx="1597025" cy="16002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3857620" y="3071810"/>
            <a:ext cx="1439868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智慧市政综合智慧平台</a:t>
            </a:r>
            <a:endParaRPr lang="en-GB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 rot="3474930">
            <a:off x="3686175" y="1214438"/>
            <a:ext cx="1790700" cy="1606550"/>
            <a:chOff x="1244" y="1541"/>
            <a:chExt cx="1128" cy="1012"/>
          </a:xfrm>
        </p:grpSpPr>
        <p:grpSp>
          <p:nvGrpSpPr>
            <p:cNvPr id="6" name="Group 27"/>
            <p:cNvGrpSpPr>
              <a:grpSpLocks/>
            </p:cNvGrpSpPr>
            <p:nvPr/>
          </p:nvGrpSpPr>
          <p:grpSpPr bwMode="auto">
            <a:xfrm rot="-3600000">
              <a:off x="1305" y="1484"/>
              <a:ext cx="1012" cy="1129"/>
              <a:chOff x="5379" y="4526"/>
              <a:chExt cx="1899" cy="2112"/>
            </a:xfrm>
          </p:grpSpPr>
          <p:sp>
            <p:nvSpPr>
              <p:cNvPr id="12330" name="Freeform 28"/>
              <p:cNvSpPr>
                <a:spLocks/>
              </p:cNvSpPr>
              <p:nvPr/>
            </p:nvSpPr>
            <p:spPr bwMode="auto">
              <a:xfrm>
                <a:off x="5379" y="4526"/>
                <a:ext cx="1899" cy="595"/>
              </a:xfrm>
              <a:custGeom>
                <a:avLst/>
                <a:gdLst>
                  <a:gd name="T0" fmla="*/ 2147483647 w 268"/>
                  <a:gd name="T1" fmla="*/ 2147483647 h 84"/>
                  <a:gd name="T2" fmla="*/ 2147483647 w 268"/>
                  <a:gd name="T3" fmla="*/ 0 h 84"/>
                  <a:gd name="T4" fmla="*/ 0 w 268"/>
                  <a:gd name="T5" fmla="*/ 2147483647 h 84"/>
                  <a:gd name="T6" fmla="*/ 0 60000 65536"/>
                  <a:gd name="T7" fmla="*/ 0 60000 65536"/>
                  <a:gd name="T8" fmla="*/ 0 60000 65536"/>
                  <a:gd name="T9" fmla="*/ 0 w 268"/>
                  <a:gd name="T10" fmla="*/ 0 h 84"/>
                  <a:gd name="T11" fmla="*/ 268 w 268"/>
                  <a:gd name="T12" fmla="*/ 84 h 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8" h="84">
                    <a:moveTo>
                      <a:pt x="268" y="84"/>
                    </a:moveTo>
                    <a:cubicBezTo>
                      <a:pt x="244" y="35"/>
                      <a:pt x="193" y="0"/>
                      <a:pt x="134" y="0"/>
                    </a:cubicBezTo>
                    <a:cubicBezTo>
                      <a:pt x="75" y="0"/>
                      <a:pt x="24" y="35"/>
                      <a:pt x="0" y="84"/>
                    </a:cubicBezTo>
                  </a:path>
                </a:pathLst>
              </a:custGeom>
              <a:noFill/>
              <a:ln w="46101">
                <a:solidFill>
                  <a:srgbClr val="800000">
                    <a:alpha val="50195"/>
                  </a:srgb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31" name="Freeform 29"/>
              <p:cNvSpPr>
                <a:spLocks/>
              </p:cNvSpPr>
              <p:nvPr/>
            </p:nvSpPr>
            <p:spPr bwMode="auto">
              <a:xfrm>
                <a:off x="5379" y="6043"/>
                <a:ext cx="1899" cy="595"/>
              </a:xfrm>
              <a:custGeom>
                <a:avLst/>
                <a:gdLst>
                  <a:gd name="T0" fmla="*/ 0 w 268"/>
                  <a:gd name="T1" fmla="*/ 0 h 84"/>
                  <a:gd name="T2" fmla="*/ 2147483647 w 268"/>
                  <a:gd name="T3" fmla="*/ 2147483647 h 84"/>
                  <a:gd name="T4" fmla="*/ 2147483647 w 268"/>
                  <a:gd name="T5" fmla="*/ 0 h 84"/>
                  <a:gd name="T6" fmla="*/ 0 60000 65536"/>
                  <a:gd name="T7" fmla="*/ 0 60000 65536"/>
                  <a:gd name="T8" fmla="*/ 0 60000 65536"/>
                  <a:gd name="T9" fmla="*/ 0 w 268"/>
                  <a:gd name="T10" fmla="*/ 0 h 84"/>
                  <a:gd name="T11" fmla="*/ 268 w 268"/>
                  <a:gd name="T12" fmla="*/ 84 h 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8" h="84">
                    <a:moveTo>
                      <a:pt x="0" y="0"/>
                    </a:moveTo>
                    <a:cubicBezTo>
                      <a:pt x="24" y="50"/>
                      <a:pt x="75" y="84"/>
                      <a:pt x="134" y="84"/>
                    </a:cubicBezTo>
                    <a:cubicBezTo>
                      <a:pt x="193" y="84"/>
                      <a:pt x="244" y="50"/>
                      <a:pt x="268" y="0"/>
                    </a:cubicBezTo>
                  </a:path>
                </a:pathLst>
              </a:custGeom>
              <a:noFill/>
              <a:ln w="46101">
                <a:solidFill>
                  <a:srgbClr val="800000">
                    <a:alpha val="50195"/>
                  </a:srgb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328" name="Oval 30"/>
            <p:cNvSpPr>
              <a:spLocks noChangeArrowheads="1"/>
            </p:cNvSpPr>
            <p:nvPr/>
          </p:nvSpPr>
          <p:spPr bwMode="auto">
            <a:xfrm>
              <a:off x="1376" y="1616"/>
              <a:ext cx="862" cy="862"/>
            </a:xfrm>
            <a:prstGeom prst="ellipse">
              <a:avLst/>
            </a:prstGeom>
            <a:noFill/>
            <a:ln w="31750" algn="ctr">
              <a:solidFill>
                <a:srgbClr val="B7E6F3">
                  <a:alpha val="50195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9" name="Oval 31"/>
            <p:cNvSpPr>
              <a:spLocks noChangeArrowheads="1"/>
            </p:cNvSpPr>
            <p:nvPr/>
          </p:nvSpPr>
          <p:spPr bwMode="auto">
            <a:xfrm>
              <a:off x="1535" y="1775"/>
              <a:ext cx="545" cy="545"/>
            </a:xfrm>
            <a:prstGeom prst="ellipse">
              <a:avLst/>
            </a:prstGeom>
            <a:noFill/>
            <a:ln w="46101" algn="ctr">
              <a:solidFill>
                <a:srgbClr val="800000">
                  <a:alpha val="50195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32"/>
          <p:cNvGrpSpPr>
            <a:grpSpLocks/>
          </p:cNvGrpSpPr>
          <p:nvPr/>
        </p:nvGrpSpPr>
        <p:grpSpPr bwMode="auto">
          <a:xfrm rot="-2700000">
            <a:off x="5351463" y="2457450"/>
            <a:ext cx="1790700" cy="1606550"/>
            <a:chOff x="1244" y="1541"/>
            <a:chExt cx="1128" cy="1012"/>
          </a:xfrm>
        </p:grpSpPr>
        <p:grpSp>
          <p:nvGrpSpPr>
            <p:cNvPr id="8" name="Group 33"/>
            <p:cNvGrpSpPr>
              <a:grpSpLocks/>
            </p:cNvGrpSpPr>
            <p:nvPr/>
          </p:nvGrpSpPr>
          <p:grpSpPr bwMode="auto">
            <a:xfrm rot="-3600000">
              <a:off x="1305" y="1484"/>
              <a:ext cx="1012" cy="1129"/>
              <a:chOff x="5379" y="4526"/>
              <a:chExt cx="1899" cy="2112"/>
            </a:xfrm>
          </p:grpSpPr>
          <p:sp>
            <p:nvSpPr>
              <p:cNvPr id="12325" name="Freeform 34"/>
              <p:cNvSpPr>
                <a:spLocks/>
              </p:cNvSpPr>
              <p:nvPr/>
            </p:nvSpPr>
            <p:spPr bwMode="auto">
              <a:xfrm>
                <a:off x="5379" y="4526"/>
                <a:ext cx="1899" cy="595"/>
              </a:xfrm>
              <a:custGeom>
                <a:avLst/>
                <a:gdLst>
                  <a:gd name="T0" fmla="*/ 2147483647 w 268"/>
                  <a:gd name="T1" fmla="*/ 2147483647 h 84"/>
                  <a:gd name="T2" fmla="*/ 2147483647 w 268"/>
                  <a:gd name="T3" fmla="*/ 0 h 84"/>
                  <a:gd name="T4" fmla="*/ 0 w 268"/>
                  <a:gd name="T5" fmla="*/ 2147483647 h 84"/>
                  <a:gd name="T6" fmla="*/ 0 60000 65536"/>
                  <a:gd name="T7" fmla="*/ 0 60000 65536"/>
                  <a:gd name="T8" fmla="*/ 0 60000 65536"/>
                  <a:gd name="T9" fmla="*/ 0 w 268"/>
                  <a:gd name="T10" fmla="*/ 0 h 84"/>
                  <a:gd name="T11" fmla="*/ 268 w 268"/>
                  <a:gd name="T12" fmla="*/ 84 h 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8" h="84">
                    <a:moveTo>
                      <a:pt x="268" y="84"/>
                    </a:moveTo>
                    <a:cubicBezTo>
                      <a:pt x="244" y="35"/>
                      <a:pt x="193" y="0"/>
                      <a:pt x="134" y="0"/>
                    </a:cubicBezTo>
                    <a:cubicBezTo>
                      <a:pt x="75" y="0"/>
                      <a:pt x="24" y="35"/>
                      <a:pt x="0" y="84"/>
                    </a:cubicBezTo>
                  </a:path>
                </a:pathLst>
              </a:custGeom>
              <a:noFill/>
              <a:ln w="46101">
                <a:solidFill>
                  <a:srgbClr val="800000">
                    <a:alpha val="50195"/>
                  </a:srgb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6" name="Freeform 35"/>
              <p:cNvSpPr>
                <a:spLocks/>
              </p:cNvSpPr>
              <p:nvPr/>
            </p:nvSpPr>
            <p:spPr bwMode="auto">
              <a:xfrm>
                <a:off x="5379" y="6043"/>
                <a:ext cx="1899" cy="595"/>
              </a:xfrm>
              <a:custGeom>
                <a:avLst/>
                <a:gdLst>
                  <a:gd name="T0" fmla="*/ 0 w 268"/>
                  <a:gd name="T1" fmla="*/ 0 h 84"/>
                  <a:gd name="T2" fmla="*/ 2147483647 w 268"/>
                  <a:gd name="T3" fmla="*/ 2147483647 h 84"/>
                  <a:gd name="T4" fmla="*/ 2147483647 w 268"/>
                  <a:gd name="T5" fmla="*/ 0 h 84"/>
                  <a:gd name="T6" fmla="*/ 0 60000 65536"/>
                  <a:gd name="T7" fmla="*/ 0 60000 65536"/>
                  <a:gd name="T8" fmla="*/ 0 60000 65536"/>
                  <a:gd name="T9" fmla="*/ 0 w 268"/>
                  <a:gd name="T10" fmla="*/ 0 h 84"/>
                  <a:gd name="T11" fmla="*/ 268 w 268"/>
                  <a:gd name="T12" fmla="*/ 84 h 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8" h="84">
                    <a:moveTo>
                      <a:pt x="0" y="0"/>
                    </a:moveTo>
                    <a:cubicBezTo>
                      <a:pt x="24" y="50"/>
                      <a:pt x="75" y="84"/>
                      <a:pt x="134" y="84"/>
                    </a:cubicBezTo>
                    <a:cubicBezTo>
                      <a:pt x="193" y="84"/>
                      <a:pt x="244" y="50"/>
                      <a:pt x="268" y="0"/>
                    </a:cubicBezTo>
                  </a:path>
                </a:pathLst>
              </a:custGeom>
              <a:noFill/>
              <a:ln w="46101">
                <a:solidFill>
                  <a:srgbClr val="800000">
                    <a:alpha val="50195"/>
                  </a:srgb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323" name="Oval 36"/>
            <p:cNvSpPr>
              <a:spLocks noChangeArrowheads="1"/>
            </p:cNvSpPr>
            <p:nvPr/>
          </p:nvSpPr>
          <p:spPr bwMode="auto">
            <a:xfrm>
              <a:off x="1376" y="1616"/>
              <a:ext cx="862" cy="862"/>
            </a:xfrm>
            <a:prstGeom prst="ellipse">
              <a:avLst/>
            </a:prstGeom>
            <a:noFill/>
            <a:ln w="31750" algn="ctr">
              <a:solidFill>
                <a:srgbClr val="B7E6F3">
                  <a:alpha val="50195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4" name="Oval 37"/>
            <p:cNvSpPr>
              <a:spLocks noChangeArrowheads="1"/>
            </p:cNvSpPr>
            <p:nvPr/>
          </p:nvSpPr>
          <p:spPr bwMode="auto">
            <a:xfrm>
              <a:off x="1535" y="1775"/>
              <a:ext cx="545" cy="545"/>
            </a:xfrm>
            <a:prstGeom prst="ellipse">
              <a:avLst/>
            </a:prstGeom>
            <a:noFill/>
            <a:ln w="46101" algn="ctr">
              <a:solidFill>
                <a:srgbClr val="800000">
                  <a:alpha val="50195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38"/>
          <p:cNvGrpSpPr>
            <a:grpSpLocks/>
          </p:cNvGrpSpPr>
          <p:nvPr/>
        </p:nvGrpSpPr>
        <p:grpSpPr bwMode="auto">
          <a:xfrm rot="1486714">
            <a:off x="4703763" y="4437063"/>
            <a:ext cx="1790700" cy="1606550"/>
            <a:chOff x="1244" y="1541"/>
            <a:chExt cx="1128" cy="1012"/>
          </a:xfrm>
        </p:grpSpPr>
        <p:grpSp>
          <p:nvGrpSpPr>
            <p:cNvPr id="10" name="Group 39"/>
            <p:cNvGrpSpPr>
              <a:grpSpLocks/>
            </p:cNvGrpSpPr>
            <p:nvPr/>
          </p:nvGrpSpPr>
          <p:grpSpPr bwMode="auto">
            <a:xfrm rot="-3600000">
              <a:off x="1305" y="1484"/>
              <a:ext cx="1012" cy="1129"/>
              <a:chOff x="5379" y="4526"/>
              <a:chExt cx="1899" cy="2112"/>
            </a:xfrm>
          </p:grpSpPr>
          <p:sp>
            <p:nvSpPr>
              <p:cNvPr id="12320" name="Freeform 40"/>
              <p:cNvSpPr>
                <a:spLocks/>
              </p:cNvSpPr>
              <p:nvPr/>
            </p:nvSpPr>
            <p:spPr bwMode="auto">
              <a:xfrm>
                <a:off x="5379" y="4526"/>
                <a:ext cx="1899" cy="595"/>
              </a:xfrm>
              <a:custGeom>
                <a:avLst/>
                <a:gdLst>
                  <a:gd name="T0" fmla="*/ 2147483647 w 268"/>
                  <a:gd name="T1" fmla="*/ 2147483647 h 84"/>
                  <a:gd name="T2" fmla="*/ 2147483647 w 268"/>
                  <a:gd name="T3" fmla="*/ 0 h 84"/>
                  <a:gd name="T4" fmla="*/ 0 w 268"/>
                  <a:gd name="T5" fmla="*/ 2147483647 h 84"/>
                  <a:gd name="T6" fmla="*/ 0 60000 65536"/>
                  <a:gd name="T7" fmla="*/ 0 60000 65536"/>
                  <a:gd name="T8" fmla="*/ 0 60000 65536"/>
                  <a:gd name="T9" fmla="*/ 0 w 268"/>
                  <a:gd name="T10" fmla="*/ 0 h 84"/>
                  <a:gd name="T11" fmla="*/ 268 w 268"/>
                  <a:gd name="T12" fmla="*/ 84 h 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8" h="84">
                    <a:moveTo>
                      <a:pt x="268" y="84"/>
                    </a:moveTo>
                    <a:cubicBezTo>
                      <a:pt x="244" y="35"/>
                      <a:pt x="193" y="0"/>
                      <a:pt x="134" y="0"/>
                    </a:cubicBezTo>
                    <a:cubicBezTo>
                      <a:pt x="75" y="0"/>
                      <a:pt x="24" y="35"/>
                      <a:pt x="0" y="84"/>
                    </a:cubicBezTo>
                  </a:path>
                </a:pathLst>
              </a:custGeom>
              <a:noFill/>
              <a:ln w="46101">
                <a:solidFill>
                  <a:srgbClr val="800000">
                    <a:alpha val="50195"/>
                  </a:srgb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1" name="Freeform 41"/>
              <p:cNvSpPr>
                <a:spLocks/>
              </p:cNvSpPr>
              <p:nvPr/>
            </p:nvSpPr>
            <p:spPr bwMode="auto">
              <a:xfrm>
                <a:off x="5379" y="6043"/>
                <a:ext cx="1899" cy="595"/>
              </a:xfrm>
              <a:custGeom>
                <a:avLst/>
                <a:gdLst>
                  <a:gd name="T0" fmla="*/ 0 w 268"/>
                  <a:gd name="T1" fmla="*/ 0 h 84"/>
                  <a:gd name="T2" fmla="*/ 2147483647 w 268"/>
                  <a:gd name="T3" fmla="*/ 2147483647 h 84"/>
                  <a:gd name="T4" fmla="*/ 2147483647 w 268"/>
                  <a:gd name="T5" fmla="*/ 0 h 84"/>
                  <a:gd name="T6" fmla="*/ 0 60000 65536"/>
                  <a:gd name="T7" fmla="*/ 0 60000 65536"/>
                  <a:gd name="T8" fmla="*/ 0 60000 65536"/>
                  <a:gd name="T9" fmla="*/ 0 w 268"/>
                  <a:gd name="T10" fmla="*/ 0 h 84"/>
                  <a:gd name="T11" fmla="*/ 268 w 268"/>
                  <a:gd name="T12" fmla="*/ 84 h 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8" h="84">
                    <a:moveTo>
                      <a:pt x="0" y="0"/>
                    </a:moveTo>
                    <a:cubicBezTo>
                      <a:pt x="24" y="50"/>
                      <a:pt x="75" y="84"/>
                      <a:pt x="134" y="84"/>
                    </a:cubicBezTo>
                    <a:cubicBezTo>
                      <a:pt x="193" y="84"/>
                      <a:pt x="244" y="50"/>
                      <a:pt x="268" y="0"/>
                    </a:cubicBezTo>
                  </a:path>
                </a:pathLst>
              </a:custGeom>
              <a:noFill/>
              <a:ln w="46101">
                <a:solidFill>
                  <a:srgbClr val="800000">
                    <a:alpha val="50195"/>
                  </a:srgb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318" name="Oval 42"/>
            <p:cNvSpPr>
              <a:spLocks noChangeArrowheads="1"/>
            </p:cNvSpPr>
            <p:nvPr/>
          </p:nvSpPr>
          <p:spPr bwMode="auto">
            <a:xfrm>
              <a:off x="1376" y="1616"/>
              <a:ext cx="862" cy="862"/>
            </a:xfrm>
            <a:prstGeom prst="ellipse">
              <a:avLst/>
            </a:prstGeom>
            <a:noFill/>
            <a:ln w="31750" algn="ctr">
              <a:solidFill>
                <a:srgbClr val="B7E6F3">
                  <a:alpha val="50195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9" name="Oval 43"/>
            <p:cNvSpPr>
              <a:spLocks noChangeArrowheads="1"/>
            </p:cNvSpPr>
            <p:nvPr/>
          </p:nvSpPr>
          <p:spPr bwMode="auto">
            <a:xfrm>
              <a:off x="1535" y="1775"/>
              <a:ext cx="545" cy="545"/>
            </a:xfrm>
            <a:prstGeom prst="ellipse">
              <a:avLst/>
            </a:prstGeom>
            <a:noFill/>
            <a:ln w="46101" algn="ctr">
              <a:solidFill>
                <a:srgbClr val="800000">
                  <a:alpha val="50195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44"/>
          <p:cNvGrpSpPr>
            <a:grpSpLocks/>
          </p:cNvGrpSpPr>
          <p:nvPr/>
        </p:nvGrpSpPr>
        <p:grpSpPr bwMode="auto">
          <a:xfrm rot="-5113584">
            <a:off x="2640013" y="4437063"/>
            <a:ext cx="1790700" cy="1606550"/>
            <a:chOff x="1244" y="1541"/>
            <a:chExt cx="1128" cy="1012"/>
          </a:xfrm>
        </p:grpSpPr>
        <p:grpSp>
          <p:nvGrpSpPr>
            <p:cNvPr id="12" name="Group 45"/>
            <p:cNvGrpSpPr>
              <a:grpSpLocks/>
            </p:cNvGrpSpPr>
            <p:nvPr/>
          </p:nvGrpSpPr>
          <p:grpSpPr bwMode="auto">
            <a:xfrm rot="-3600000">
              <a:off x="1305" y="1484"/>
              <a:ext cx="1012" cy="1129"/>
              <a:chOff x="5379" y="4526"/>
              <a:chExt cx="1899" cy="2112"/>
            </a:xfrm>
          </p:grpSpPr>
          <p:sp>
            <p:nvSpPr>
              <p:cNvPr id="12315" name="Freeform 46"/>
              <p:cNvSpPr>
                <a:spLocks/>
              </p:cNvSpPr>
              <p:nvPr/>
            </p:nvSpPr>
            <p:spPr bwMode="auto">
              <a:xfrm>
                <a:off x="5379" y="4526"/>
                <a:ext cx="1899" cy="595"/>
              </a:xfrm>
              <a:custGeom>
                <a:avLst/>
                <a:gdLst>
                  <a:gd name="T0" fmla="*/ 2147483647 w 268"/>
                  <a:gd name="T1" fmla="*/ 2147483647 h 84"/>
                  <a:gd name="T2" fmla="*/ 2147483647 w 268"/>
                  <a:gd name="T3" fmla="*/ 0 h 84"/>
                  <a:gd name="T4" fmla="*/ 0 w 268"/>
                  <a:gd name="T5" fmla="*/ 2147483647 h 84"/>
                  <a:gd name="T6" fmla="*/ 0 60000 65536"/>
                  <a:gd name="T7" fmla="*/ 0 60000 65536"/>
                  <a:gd name="T8" fmla="*/ 0 60000 65536"/>
                  <a:gd name="T9" fmla="*/ 0 w 268"/>
                  <a:gd name="T10" fmla="*/ 0 h 84"/>
                  <a:gd name="T11" fmla="*/ 268 w 268"/>
                  <a:gd name="T12" fmla="*/ 84 h 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8" h="84">
                    <a:moveTo>
                      <a:pt x="268" y="84"/>
                    </a:moveTo>
                    <a:cubicBezTo>
                      <a:pt x="244" y="35"/>
                      <a:pt x="193" y="0"/>
                      <a:pt x="134" y="0"/>
                    </a:cubicBezTo>
                    <a:cubicBezTo>
                      <a:pt x="75" y="0"/>
                      <a:pt x="24" y="35"/>
                      <a:pt x="0" y="84"/>
                    </a:cubicBezTo>
                  </a:path>
                </a:pathLst>
              </a:custGeom>
              <a:noFill/>
              <a:ln w="46101">
                <a:solidFill>
                  <a:srgbClr val="800000">
                    <a:alpha val="50195"/>
                  </a:srgb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6" name="Freeform 47"/>
              <p:cNvSpPr>
                <a:spLocks/>
              </p:cNvSpPr>
              <p:nvPr/>
            </p:nvSpPr>
            <p:spPr bwMode="auto">
              <a:xfrm>
                <a:off x="5379" y="6043"/>
                <a:ext cx="1899" cy="595"/>
              </a:xfrm>
              <a:custGeom>
                <a:avLst/>
                <a:gdLst>
                  <a:gd name="T0" fmla="*/ 0 w 268"/>
                  <a:gd name="T1" fmla="*/ 0 h 84"/>
                  <a:gd name="T2" fmla="*/ 2147483647 w 268"/>
                  <a:gd name="T3" fmla="*/ 2147483647 h 84"/>
                  <a:gd name="T4" fmla="*/ 2147483647 w 268"/>
                  <a:gd name="T5" fmla="*/ 0 h 84"/>
                  <a:gd name="T6" fmla="*/ 0 60000 65536"/>
                  <a:gd name="T7" fmla="*/ 0 60000 65536"/>
                  <a:gd name="T8" fmla="*/ 0 60000 65536"/>
                  <a:gd name="T9" fmla="*/ 0 w 268"/>
                  <a:gd name="T10" fmla="*/ 0 h 84"/>
                  <a:gd name="T11" fmla="*/ 268 w 268"/>
                  <a:gd name="T12" fmla="*/ 84 h 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8" h="84">
                    <a:moveTo>
                      <a:pt x="0" y="0"/>
                    </a:moveTo>
                    <a:cubicBezTo>
                      <a:pt x="24" y="50"/>
                      <a:pt x="75" y="84"/>
                      <a:pt x="134" y="84"/>
                    </a:cubicBezTo>
                    <a:cubicBezTo>
                      <a:pt x="193" y="84"/>
                      <a:pt x="244" y="50"/>
                      <a:pt x="268" y="0"/>
                    </a:cubicBezTo>
                  </a:path>
                </a:pathLst>
              </a:custGeom>
              <a:noFill/>
              <a:ln w="46101">
                <a:solidFill>
                  <a:srgbClr val="800000">
                    <a:alpha val="50195"/>
                  </a:srgb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313" name="Oval 48"/>
            <p:cNvSpPr>
              <a:spLocks noChangeArrowheads="1"/>
            </p:cNvSpPr>
            <p:nvPr/>
          </p:nvSpPr>
          <p:spPr bwMode="auto">
            <a:xfrm>
              <a:off x="1376" y="1616"/>
              <a:ext cx="862" cy="862"/>
            </a:xfrm>
            <a:prstGeom prst="ellipse">
              <a:avLst/>
            </a:prstGeom>
            <a:noFill/>
            <a:ln w="31750" algn="ctr">
              <a:solidFill>
                <a:srgbClr val="B7E6F3">
                  <a:alpha val="50195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4" name="Oval 49"/>
            <p:cNvSpPr>
              <a:spLocks noChangeArrowheads="1"/>
            </p:cNvSpPr>
            <p:nvPr/>
          </p:nvSpPr>
          <p:spPr bwMode="auto">
            <a:xfrm>
              <a:off x="1535" y="1775"/>
              <a:ext cx="545" cy="545"/>
            </a:xfrm>
            <a:prstGeom prst="ellipse">
              <a:avLst/>
            </a:prstGeom>
            <a:noFill/>
            <a:ln w="46101" algn="ctr">
              <a:solidFill>
                <a:srgbClr val="800000">
                  <a:alpha val="50195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8" name="Text Box 14"/>
          <p:cNvSpPr txBox="1">
            <a:spLocks noChangeArrowheads="1"/>
          </p:cNvSpPr>
          <p:nvPr/>
        </p:nvSpPr>
        <p:spPr bwMode="auto">
          <a:xfrm>
            <a:off x="3857620" y="1571612"/>
            <a:ext cx="14382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500000"/>
            </a:outerShdw>
          </a:effec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离线</a:t>
            </a: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Google earth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技术</a:t>
            </a:r>
            <a:endParaRPr lang="en-GB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Text Box 15"/>
          <p:cNvSpPr txBox="1">
            <a:spLocks noChangeArrowheads="1"/>
          </p:cNvSpPr>
          <p:nvPr/>
        </p:nvSpPr>
        <p:spPr bwMode="auto">
          <a:xfrm>
            <a:off x="5468938" y="2859088"/>
            <a:ext cx="155575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500000"/>
            </a:outerShdw>
          </a:effec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业务数据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ct val="50000"/>
              </a:spcBef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基本整合</a:t>
            </a:r>
            <a:endParaRPr lang="en-GB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Text Box 16"/>
          <p:cNvSpPr txBox="1">
            <a:spLocks noChangeArrowheads="1"/>
          </p:cNvSpPr>
          <p:nvPr/>
        </p:nvSpPr>
        <p:spPr bwMode="auto">
          <a:xfrm>
            <a:off x="4929190" y="4857760"/>
            <a:ext cx="130017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500000"/>
            </a:outerShdw>
          </a:effectLst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“插件式</a:t>
            </a: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</a:p>
          <a:p>
            <a:pPr algn="ctr">
              <a:spcBef>
                <a:spcPct val="50000"/>
              </a:spcBef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系统架构</a:t>
            </a:r>
            <a:endParaRPr lang="en-GB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Text Box 17"/>
          <p:cNvSpPr txBox="1">
            <a:spLocks noChangeArrowheads="1"/>
          </p:cNvSpPr>
          <p:nvPr/>
        </p:nvSpPr>
        <p:spPr bwMode="auto">
          <a:xfrm>
            <a:off x="2928926" y="4929198"/>
            <a:ext cx="12207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500000"/>
            </a:outerShdw>
          </a:effectLst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建设地下管网系统</a:t>
            </a:r>
            <a:endParaRPr lang="en-GB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Text Box 18"/>
          <p:cNvSpPr txBox="1">
            <a:spLocks noChangeArrowheads="1"/>
          </p:cNvSpPr>
          <p:nvPr/>
        </p:nvSpPr>
        <p:spPr bwMode="auto">
          <a:xfrm>
            <a:off x="1990719" y="2928934"/>
            <a:ext cx="1724025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500000"/>
            </a:outerShdw>
          </a:effec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导入原有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ct val="50000"/>
              </a:spcBef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系统数据</a:t>
            </a:r>
            <a:endParaRPr lang="en-GB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9" name="Group 44"/>
          <p:cNvGrpSpPr>
            <a:grpSpLocks/>
          </p:cNvGrpSpPr>
          <p:nvPr/>
        </p:nvGrpSpPr>
        <p:grpSpPr bwMode="auto">
          <a:xfrm rot="-5113584">
            <a:off x="1979881" y="2441809"/>
            <a:ext cx="1790700" cy="1606550"/>
            <a:chOff x="1244" y="1541"/>
            <a:chExt cx="1128" cy="1012"/>
          </a:xfrm>
        </p:grpSpPr>
        <p:grpSp>
          <p:nvGrpSpPr>
            <p:cNvPr id="60" name="Group 45"/>
            <p:cNvGrpSpPr>
              <a:grpSpLocks/>
            </p:cNvGrpSpPr>
            <p:nvPr/>
          </p:nvGrpSpPr>
          <p:grpSpPr bwMode="auto">
            <a:xfrm rot="-3600000">
              <a:off x="1305" y="1484"/>
              <a:ext cx="1012" cy="1129"/>
              <a:chOff x="5379" y="4526"/>
              <a:chExt cx="1899" cy="2112"/>
            </a:xfrm>
          </p:grpSpPr>
          <p:sp>
            <p:nvSpPr>
              <p:cNvPr id="69" name="Freeform 46"/>
              <p:cNvSpPr>
                <a:spLocks/>
              </p:cNvSpPr>
              <p:nvPr/>
            </p:nvSpPr>
            <p:spPr bwMode="auto">
              <a:xfrm>
                <a:off x="5379" y="4526"/>
                <a:ext cx="1899" cy="595"/>
              </a:xfrm>
              <a:custGeom>
                <a:avLst/>
                <a:gdLst>
                  <a:gd name="T0" fmla="*/ 2147483647 w 268"/>
                  <a:gd name="T1" fmla="*/ 2147483647 h 84"/>
                  <a:gd name="T2" fmla="*/ 2147483647 w 268"/>
                  <a:gd name="T3" fmla="*/ 0 h 84"/>
                  <a:gd name="T4" fmla="*/ 0 w 268"/>
                  <a:gd name="T5" fmla="*/ 2147483647 h 84"/>
                  <a:gd name="T6" fmla="*/ 0 60000 65536"/>
                  <a:gd name="T7" fmla="*/ 0 60000 65536"/>
                  <a:gd name="T8" fmla="*/ 0 60000 65536"/>
                  <a:gd name="T9" fmla="*/ 0 w 268"/>
                  <a:gd name="T10" fmla="*/ 0 h 84"/>
                  <a:gd name="T11" fmla="*/ 268 w 268"/>
                  <a:gd name="T12" fmla="*/ 84 h 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8" h="84">
                    <a:moveTo>
                      <a:pt x="268" y="84"/>
                    </a:moveTo>
                    <a:cubicBezTo>
                      <a:pt x="244" y="35"/>
                      <a:pt x="193" y="0"/>
                      <a:pt x="134" y="0"/>
                    </a:cubicBezTo>
                    <a:cubicBezTo>
                      <a:pt x="75" y="0"/>
                      <a:pt x="24" y="35"/>
                      <a:pt x="0" y="84"/>
                    </a:cubicBezTo>
                  </a:path>
                </a:pathLst>
              </a:custGeom>
              <a:noFill/>
              <a:ln w="46101">
                <a:solidFill>
                  <a:srgbClr val="800000">
                    <a:alpha val="50195"/>
                  </a:srgb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Freeform 47"/>
              <p:cNvSpPr>
                <a:spLocks/>
              </p:cNvSpPr>
              <p:nvPr/>
            </p:nvSpPr>
            <p:spPr bwMode="auto">
              <a:xfrm>
                <a:off x="5379" y="6043"/>
                <a:ext cx="1899" cy="595"/>
              </a:xfrm>
              <a:custGeom>
                <a:avLst/>
                <a:gdLst>
                  <a:gd name="T0" fmla="*/ 0 w 268"/>
                  <a:gd name="T1" fmla="*/ 0 h 84"/>
                  <a:gd name="T2" fmla="*/ 2147483647 w 268"/>
                  <a:gd name="T3" fmla="*/ 2147483647 h 84"/>
                  <a:gd name="T4" fmla="*/ 2147483647 w 268"/>
                  <a:gd name="T5" fmla="*/ 0 h 84"/>
                  <a:gd name="T6" fmla="*/ 0 60000 65536"/>
                  <a:gd name="T7" fmla="*/ 0 60000 65536"/>
                  <a:gd name="T8" fmla="*/ 0 60000 65536"/>
                  <a:gd name="T9" fmla="*/ 0 w 268"/>
                  <a:gd name="T10" fmla="*/ 0 h 84"/>
                  <a:gd name="T11" fmla="*/ 268 w 268"/>
                  <a:gd name="T12" fmla="*/ 84 h 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8" h="84">
                    <a:moveTo>
                      <a:pt x="0" y="0"/>
                    </a:moveTo>
                    <a:cubicBezTo>
                      <a:pt x="24" y="50"/>
                      <a:pt x="75" y="84"/>
                      <a:pt x="134" y="84"/>
                    </a:cubicBezTo>
                    <a:cubicBezTo>
                      <a:pt x="193" y="84"/>
                      <a:pt x="244" y="50"/>
                      <a:pt x="268" y="0"/>
                    </a:cubicBezTo>
                  </a:path>
                </a:pathLst>
              </a:custGeom>
              <a:noFill/>
              <a:ln w="46101">
                <a:solidFill>
                  <a:srgbClr val="800000">
                    <a:alpha val="50195"/>
                  </a:srgb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7" name="Oval 48"/>
            <p:cNvSpPr>
              <a:spLocks noChangeArrowheads="1"/>
            </p:cNvSpPr>
            <p:nvPr/>
          </p:nvSpPr>
          <p:spPr bwMode="auto">
            <a:xfrm>
              <a:off x="1376" y="1616"/>
              <a:ext cx="862" cy="862"/>
            </a:xfrm>
            <a:prstGeom prst="ellipse">
              <a:avLst/>
            </a:prstGeom>
            <a:noFill/>
            <a:ln w="31750" algn="ctr">
              <a:solidFill>
                <a:srgbClr val="B7E6F3">
                  <a:alpha val="50195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Oval 49"/>
            <p:cNvSpPr>
              <a:spLocks noChangeArrowheads="1"/>
            </p:cNvSpPr>
            <p:nvPr/>
          </p:nvSpPr>
          <p:spPr bwMode="auto">
            <a:xfrm>
              <a:off x="1535" y="1775"/>
              <a:ext cx="545" cy="545"/>
            </a:xfrm>
            <a:prstGeom prst="ellipse">
              <a:avLst/>
            </a:prstGeom>
            <a:noFill/>
            <a:ln w="46101" algn="ctr">
              <a:solidFill>
                <a:srgbClr val="800000">
                  <a:alpha val="50195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1" grpId="0" animBg="1"/>
      <p:bldP spid="62" grpId="0" animBg="1"/>
      <p:bldP spid="63" grpId="0" animBg="1"/>
      <p:bldP spid="64" grpId="0" animBg="1"/>
      <p:bldP spid="98" grpId="0"/>
      <p:bldP spid="99" grpId="0"/>
      <p:bldP spid="100" grpId="0"/>
      <p:bldP spid="101" grpId="0"/>
      <p:bldP spid="10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65722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系统整体架构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14876" y="1928802"/>
            <a:ext cx="1428760" cy="350046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14678" y="1928802"/>
            <a:ext cx="1428760" cy="350046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15272" y="1928802"/>
            <a:ext cx="1143008" cy="350046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15074" y="1928802"/>
            <a:ext cx="1428760" cy="350046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28728" y="1928802"/>
            <a:ext cx="1714512" cy="350046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2844" y="1071522"/>
            <a:ext cx="8786874" cy="71440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643174" y="1214398"/>
            <a:ext cx="1357322" cy="4286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大屏幕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72132" y="1214398"/>
            <a:ext cx="1357322" cy="4286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客户端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85720" y="1071546"/>
            <a:ext cx="1357322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展示层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2844" y="1857364"/>
            <a:ext cx="8786874" cy="364333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4282" y="3286100"/>
            <a:ext cx="1357322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应用层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2844" y="5643578"/>
            <a:ext cx="8786874" cy="57148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28728" y="5715016"/>
            <a:ext cx="1357322" cy="42860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基础数据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00430" y="5715016"/>
            <a:ext cx="1357322" cy="42860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图形数据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500958" y="5715016"/>
            <a:ext cx="1357322" cy="42860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14282" y="5572140"/>
            <a:ext cx="1357322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数据层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15272" y="1928802"/>
            <a:ext cx="1143008" cy="2857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行政效能管理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2844" y="6286496"/>
            <a:ext cx="8786874" cy="50006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14282" y="6143620"/>
            <a:ext cx="1357322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硬件层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28728" y="6319124"/>
            <a:ext cx="1357322" cy="39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500694" y="6319124"/>
            <a:ext cx="1357322" cy="39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路由器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500958" y="6319124"/>
            <a:ext cx="1357322" cy="39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防火墙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214678" y="1928802"/>
            <a:ext cx="1428760" cy="2857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设施维护管理系统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215074" y="1928802"/>
            <a:ext cx="1428760" cy="2857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行政办公管理系统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28728" y="1928802"/>
            <a:ext cx="1714512" cy="2857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设施安全运行管理系统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785918" y="2285992"/>
            <a:ext cx="1000132" cy="3571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易燃易爆气体监测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785918" y="3061578"/>
            <a:ext cx="1000132" cy="3571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井盖状态监测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85918" y="3449371"/>
            <a:ext cx="1000132" cy="3571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暴雨积水点监测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785918" y="3837164"/>
            <a:ext cx="1000132" cy="357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桥梁结构监测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785918" y="2673785"/>
            <a:ext cx="1000132" cy="3571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设施视频监控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785918" y="5000612"/>
            <a:ext cx="1000132" cy="357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隧道机电控制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785918" y="4612798"/>
            <a:ext cx="1000132" cy="357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高架桥视频监控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785918" y="4224981"/>
            <a:ext cx="1000132" cy="357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边坡安全监测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428992" y="2285992"/>
            <a:ext cx="1000132" cy="3571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设施维护管理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429388" y="2809863"/>
            <a:ext cx="1000132" cy="4286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办公系统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429388" y="3714752"/>
            <a:ext cx="1000132" cy="428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局门户网站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429388" y="2357430"/>
            <a:ext cx="1000132" cy="428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地下管网综合信息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429388" y="3262320"/>
            <a:ext cx="1000132" cy="428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文档系统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428992" y="3086088"/>
            <a:ext cx="1000132" cy="3571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显示街景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428992" y="3486136"/>
            <a:ext cx="1000132" cy="357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导入</a:t>
            </a:r>
            <a:r>
              <a:rPr lang="en-US" altLang="zh-CN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CAD</a:t>
            </a:r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CN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428992" y="3886208"/>
            <a:ext cx="1000132" cy="3571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导入</a:t>
            </a:r>
            <a:r>
              <a:rPr lang="en-US" altLang="zh-CN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excel</a:t>
            </a:r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428992" y="4286256"/>
            <a:ext cx="1000132" cy="428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业务系统添加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428992" y="2686040"/>
            <a:ext cx="1000132" cy="3571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显示路名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714876" y="1928802"/>
            <a:ext cx="1428760" cy="2857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应急抢险综合指挥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929190" y="2821765"/>
            <a:ext cx="1000132" cy="4286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视频会议系统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929190" y="2357430"/>
            <a:ext cx="1000132" cy="428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车载移动监控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929190" y="3286124"/>
            <a:ext cx="1000132" cy="428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固定监控系统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786710" y="2821777"/>
            <a:ext cx="1000132" cy="428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GPS</a:t>
            </a:r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车辆管理系统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786710" y="2357430"/>
            <a:ext cx="1000132" cy="428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行政审批监察系统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786710" y="3286124"/>
            <a:ext cx="1000132" cy="5000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绩效考核子系统</a:t>
            </a:r>
            <a:endPara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00694" y="5715040"/>
            <a:ext cx="1357322" cy="42860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文档数据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500430" y="6319124"/>
            <a:ext cx="1357322" cy="39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磁盘阵列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000164" y="3071810"/>
            <a:ext cx="4643470" cy="464347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5720" y="4286256"/>
            <a:ext cx="2428892" cy="1643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CN" sz="2800" b="1" dirty="0" smtClean="0">
              <a:gradFill flip="none" rotWithShape="1">
                <a:gsLst>
                  <a:gs pos="0">
                    <a:srgbClr val="EAEBEC"/>
                  </a:gs>
                  <a:gs pos="50000">
                    <a:srgbClr val="AFB4BB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ct val="0"/>
              </a:spcBef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AEBEC"/>
                    </a:gs>
                    <a:gs pos="50000">
                      <a:srgbClr val="AFB4BB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系统</a:t>
            </a:r>
            <a:r>
              <a:rPr lang="zh-CN" altLang="en-US" sz="2800" b="1" dirty="0" smtClean="0">
                <a:gradFill flip="none" rotWithShape="1">
                  <a:gsLst>
                    <a:gs pos="0">
                      <a:srgbClr val="EAEBEC"/>
                    </a:gs>
                    <a:gs pos="50000">
                      <a:srgbClr val="AFB4BB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方案</a:t>
            </a:r>
            <a:endParaRPr lang="en-US" altLang="zh-CN" sz="2800" b="1" dirty="0" smtClean="0">
              <a:gradFill flip="none" rotWithShape="1">
                <a:gsLst>
                  <a:gs pos="0">
                    <a:srgbClr val="EAEBEC"/>
                  </a:gs>
                  <a:gs pos="50000">
                    <a:srgbClr val="AFB4BB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ct val="0"/>
              </a:spcBef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AEBEC"/>
                    </a:gs>
                    <a:gs pos="50000">
                      <a:srgbClr val="AFB4BB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整合</a:t>
            </a:r>
            <a:r>
              <a:rPr lang="zh-CN" altLang="en-US" sz="2800" b="1" dirty="0" smtClean="0">
                <a:gradFill flip="none" rotWithShape="1">
                  <a:gsLst>
                    <a:gs pos="0">
                      <a:srgbClr val="EAEBEC"/>
                    </a:gs>
                    <a:gs pos="50000">
                      <a:srgbClr val="AFB4BB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内容</a:t>
            </a:r>
            <a:endParaRPr lang="en-US" altLang="zh-CN" sz="2800" b="1" dirty="0" smtClean="0">
              <a:gradFill flip="none" rotWithShape="1">
                <a:gsLst>
                  <a:gs pos="0">
                    <a:srgbClr val="EAEBEC"/>
                  </a:gs>
                  <a:gs pos="50000">
                    <a:srgbClr val="AFB4BB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6"/>
          <p:cNvCxnSpPr>
            <a:stCxn id="4" idx="0"/>
          </p:cNvCxnSpPr>
          <p:nvPr/>
        </p:nvCxnSpPr>
        <p:spPr>
          <a:xfrm rot="5400000" flipH="1" flipV="1">
            <a:off x="786580" y="1322373"/>
            <a:ext cx="2284428" cy="1214446"/>
          </a:xfrm>
          <a:prstGeom prst="line">
            <a:avLst/>
          </a:prstGeom>
          <a:ln w="508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571736" y="785794"/>
            <a:ext cx="4786346" cy="1588"/>
          </a:xfrm>
          <a:prstGeom prst="line">
            <a:avLst/>
          </a:prstGeom>
          <a:ln w="508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5984" y="1430324"/>
            <a:ext cx="785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</a:rPr>
              <a:t>A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3240" y="954929"/>
            <a:ext cx="4357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基于实现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Google Earth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的展示及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物体的展示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rot="5400000" flipH="1" flipV="1">
            <a:off x="2215342" y="2072472"/>
            <a:ext cx="1355732" cy="1071572"/>
          </a:xfrm>
          <a:prstGeom prst="line">
            <a:avLst/>
          </a:prstGeom>
          <a:ln w="508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428992" y="1928802"/>
            <a:ext cx="4143404" cy="1588"/>
          </a:xfrm>
          <a:prstGeom prst="line">
            <a:avLst/>
          </a:prstGeom>
          <a:ln w="508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86116" y="2216142"/>
            <a:ext cx="1214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</a:rPr>
              <a:t>B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86248" y="2325981"/>
            <a:ext cx="42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支持动态数据的展示和集成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57620" y="3342031"/>
            <a:ext cx="1214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</a:rPr>
              <a:t>C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14876" y="3627783"/>
            <a:ext cx="42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桥梁健康监测数据的集成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直接连接符 23"/>
          <p:cNvCxnSpPr>
            <a:stCxn id="4" idx="7"/>
          </p:cNvCxnSpPr>
          <p:nvPr/>
        </p:nvCxnSpPr>
        <p:spPr>
          <a:xfrm rot="5400000" flipH="1" flipV="1">
            <a:off x="3242068" y="2921963"/>
            <a:ext cx="551085" cy="1108650"/>
          </a:xfrm>
          <a:prstGeom prst="line">
            <a:avLst/>
          </a:prstGeom>
          <a:ln w="508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071934" y="3200743"/>
            <a:ext cx="3714776" cy="1588"/>
          </a:xfrm>
          <a:prstGeom prst="line">
            <a:avLst/>
          </a:prstGeom>
          <a:ln w="508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43372" y="4357694"/>
            <a:ext cx="1214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</a:rPr>
              <a:t>D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00628" y="4643446"/>
            <a:ext cx="42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易燃易爆监测数据的集成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3428992" y="4357694"/>
            <a:ext cx="4572032" cy="3451"/>
          </a:xfrm>
          <a:prstGeom prst="line">
            <a:avLst/>
          </a:prstGeom>
          <a:ln w="508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86248" y="5429264"/>
            <a:ext cx="1214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</a:rPr>
              <a:t>E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86380" y="5716787"/>
            <a:ext cx="42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视频监控系统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643306" y="5427493"/>
            <a:ext cx="4500594" cy="3451"/>
          </a:xfrm>
          <a:prstGeom prst="line">
            <a:avLst/>
          </a:prstGeom>
          <a:ln w="508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/>
      <p:bldP spid="10" grpId="1"/>
      <p:bldP spid="11" grpId="0"/>
      <p:bldP spid="11" grpId="1"/>
      <p:bldP spid="18" grpId="0"/>
      <p:bldP spid="19" grpId="0"/>
      <p:bldP spid="22" grpId="0"/>
      <p:bldP spid="23" grpId="0"/>
      <p:bldP spid="30" grpId="0"/>
      <p:bldP spid="31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857884" y="3500438"/>
            <a:ext cx="4643470" cy="464347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00826" y="4286256"/>
            <a:ext cx="2428892" cy="1643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endParaRPr lang="en-US" altLang="zh-CN" sz="2800" b="1" dirty="0" smtClean="0">
              <a:gradFill flip="none" rotWithShape="1">
                <a:gsLst>
                  <a:gs pos="0">
                    <a:srgbClr val="EAEBEC"/>
                  </a:gs>
                  <a:gs pos="50000">
                    <a:srgbClr val="AFB4BB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ct val="0"/>
              </a:spcBef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AEBEC"/>
                    </a:gs>
                    <a:gs pos="50000">
                      <a:srgbClr val="AFB4BB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系统方案</a:t>
            </a:r>
            <a:endParaRPr lang="en-US" altLang="zh-CN" sz="2800" b="1" dirty="0" smtClean="0">
              <a:gradFill flip="none" rotWithShape="1">
                <a:gsLst>
                  <a:gs pos="0">
                    <a:srgbClr val="EAEBEC"/>
                  </a:gs>
                  <a:gs pos="50000">
                    <a:srgbClr val="AFB4BB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ct val="0"/>
              </a:spcBef>
              <a:defRPr/>
            </a:pPr>
            <a:r>
              <a:rPr lang="zh-CN" altLang="en-US" sz="2800" b="1" dirty="0" smtClean="0">
                <a:gradFill flip="none" rotWithShape="1">
                  <a:gsLst>
                    <a:gs pos="0">
                      <a:srgbClr val="EAEBEC"/>
                    </a:gs>
                    <a:gs pos="50000">
                      <a:srgbClr val="AFB4BB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新建内容</a:t>
            </a:r>
            <a:endParaRPr lang="en-US" altLang="zh-CN" sz="2800" b="1" dirty="0" smtClean="0">
              <a:gradFill flip="none" rotWithShape="1">
                <a:gsLst>
                  <a:gs pos="0">
                    <a:srgbClr val="EAEBEC"/>
                  </a:gs>
                  <a:gs pos="50000">
                    <a:srgbClr val="AFB4BB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rot="16200000" flipV="1">
            <a:off x="6036479" y="1535893"/>
            <a:ext cx="2286016" cy="1643074"/>
          </a:xfrm>
          <a:prstGeom prst="line">
            <a:avLst/>
          </a:prstGeom>
          <a:ln w="508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10800000">
            <a:off x="1571604" y="1214422"/>
            <a:ext cx="4786346" cy="1588"/>
          </a:xfrm>
          <a:prstGeom prst="line">
            <a:avLst/>
          </a:prstGeom>
          <a:ln w="508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43636" y="1500174"/>
            <a:ext cx="785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</a:rPr>
              <a:t>A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rot="16200000" flipV="1">
            <a:off x="5893603" y="2393149"/>
            <a:ext cx="1357322" cy="1285884"/>
          </a:xfrm>
          <a:prstGeom prst="line">
            <a:avLst/>
          </a:prstGeom>
          <a:ln w="508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0800000">
            <a:off x="1500166" y="2357612"/>
            <a:ext cx="4429156" cy="1588"/>
          </a:xfrm>
          <a:prstGeom prst="line">
            <a:avLst/>
          </a:prstGeom>
          <a:ln w="508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15008" y="2571744"/>
            <a:ext cx="1214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</a:rPr>
              <a:t>B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57818" y="3643314"/>
            <a:ext cx="1214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</a:rPr>
              <a:t>C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24" name="直接连接符 23"/>
          <p:cNvCxnSpPr>
            <a:stCxn id="4" idx="1"/>
          </p:cNvCxnSpPr>
          <p:nvPr/>
        </p:nvCxnSpPr>
        <p:spPr>
          <a:xfrm rot="16200000" flipV="1">
            <a:off x="5822166" y="3464718"/>
            <a:ext cx="680020" cy="751459"/>
          </a:xfrm>
          <a:prstGeom prst="line">
            <a:avLst/>
          </a:prstGeom>
          <a:ln w="508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10800000">
            <a:off x="1251492" y="3500802"/>
            <a:ext cx="4572032" cy="1956"/>
          </a:xfrm>
          <a:prstGeom prst="line">
            <a:avLst/>
          </a:prstGeom>
          <a:ln w="508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14942" y="4714884"/>
            <a:ext cx="1214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</a:rPr>
              <a:t>D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 rot="10800000" flipV="1">
            <a:off x="1071539" y="4643445"/>
            <a:ext cx="5143535" cy="915"/>
          </a:xfrm>
          <a:prstGeom prst="line">
            <a:avLst/>
          </a:prstGeom>
          <a:ln w="508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14942" y="5770923"/>
            <a:ext cx="1214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</a:rPr>
              <a:t>E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 rot="10800000">
            <a:off x="714348" y="5785962"/>
            <a:ext cx="5143536" cy="3945"/>
          </a:xfrm>
          <a:prstGeom prst="line">
            <a:avLst/>
          </a:prstGeom>
          <a:ln w="508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500166" y="1428736"/>
            <a:ext cx="4357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地球、卫星地图、平面地图、全时街景等四种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展现模式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71604" y="2643182"/>
            <a:ext cx="4286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集成查询、分析、统计等全功能的地下管网管理系统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42976" y="3714752"/>
            <a:ext cx="4286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强大全面的动态系统接入规范，保证后建系统与平台的对接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57224" y="4786322"/>
            <a:ext cx="4286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对气体监测数据、桥梁健康数据、视频资源数据的动态集成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8662" y="5929330"/>
            <a:ext cx="4286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构建基本的数据导入、分析、输出的架构平台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1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/>
      <p:bldP spid="18" grpId="0"/>
      <p:bldP spid="22" grpId="0"/>
      <p:bldP spid="30" grpId="0"/>
      <p:bldP spid="28" grpId="0"/>
      <p:bldP spid="51" grpId="0"/>
      <p:bldP spid="52" grpId="0"/>
      <p:bldP spid="53" grpId="0"/>
      <p:bldP spid="54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56435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系统界面效果图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5" name="图片 4" descr="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170"/>
            <a:ext cx="9144000" cy="47393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8" name="TextBox 63"/>
          <p:cNvSpPr txBox="1">
            <a:spLocks noChangeArrowheads="1"/>
          </p:cNvSpPr>
          <p:nvPr/>
        </p:nvSpPr>
        <p:spPr bwMode="auto">
          <a:xfrm>
            <a:off x="500062" y="357188"/>
            <a:ext cx="56435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桥梁检测整合效果图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0" y="928670"/>
            <a:ext cx="9144000" cy="45719"/>
          </a:xfrm>
          <a:prstGeom prst="ellipse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9" name="图片 8" descr="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170"/>
            <a:ext cx="9144000" cy="473935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cxnSp>
        <p:nvCxnSpPr>
          <p:cNvPr id="18" name="肘形连接符 17"/>
          <p:cNvCxnSpPr/>
          <p:nvPr/>
        </p:nvCxnSpPr>
        <p:spPr>
          <a:xfrm flipV="1">
            <a:off x="7929586" y="3429000"/>
            <a:ext cx="642942" cy="57150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8572528" y="3357562"/>
            <a:ext cx="142876" cy="14287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9" name="肘形连接符 28"/>
          <p:cNvCxnSpPr/>
          <p:nvPr/>
        </p:nvCxnSpPr>
        <p:spPr>
          <a:xfrm flipV="1">
            <a:off x="7929586" y="4572008"/>
            <a:ext cx="642942" cy="42862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8572527" y="4500569"/>
            <a:ext cx="142877" cy="14287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2" name="肘形连接符 31"/>
          <p:cNvCxnSpPr/>
          <p:nvPr/>
        </p:nvCxnSpPr>
        <p:spPr>
          <a:xfrm>
            <a:off x="7786710" y="5500702"/>
            <a:ext cx="571504" cy="42862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8358214" y="5857892"/>
            <a:ext cx="142876" cy="14287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8000992" y="3000372"/>
            <a:ext cx="1143008" cy="285752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挠度数据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8001024" y="4143380"/>
            <a:ext cx="1142976" cy="285752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重车信息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215274" y="5429264"/>
            <a:ext cx="928726" cy="285752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车流量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33" grpId="0" animBg="1"/>
      <p:bldP spid="14" grpId="0" animBg="1"/>
      <p:bldP spid="15" grpId="0" animBg="1"/>
      <p:bldP spid="17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3454</TotalTime>
  <Words>1052</Words>
  <PresentationFormat>全屏显示(4:3)</PresentationFormat>
  <Paragraphs>248</Paragraphs>
  <Slides>34</Slides>
  <Notes>26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Office 主题</vt:lpstr>
      <vt:lpstr>智慧市政综合指挥平台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</dc:title>
  <dc:creator>wuxiaomeng</dc:creator>
  <cp:lastModifiedBy>admin</cp:lastModifiedBy>
  <cp:revision>443</cp:revision>
  <dcterms:created xsi:type="dcterms:W3CDTF">2014-03-17T04:01:32Z</dcterms:created>
  <dcterms:modified xsi:type="dcterms:W3CDTF">2014-08-26T10:06:36Z</dcterms:modified>
</cp:coreProperties>
</file>